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75" r:id="rId8"/>
    <p:sldId id="264" r:id="rId9"/>
    <p:sldId id="263" r:id="rId10"/>
    <p:sldId id="265" r:id="rId11"/>
    <p:sldId id="276" r:id="rId12"/>
    <p:sldId id="266" r:id="rId13"/>
    <p:sldId id="277" r:id="rId14"/>
    <p:sldId id="267" r:id="rId15"/>
    <p:sldId id="278" r:id="rId16"/>
    <p:sldId id="268" r:id="rId17"/>
    <p:sldId id="269" r:id="rId18"/>
    <p:sldId id="279" r:id="rId19"/>
    <p:sldId id="270" r:id="rId20"/>
    <p:sldId id="280" r:id="rId21"/>
    <p:sldId id="271" r:id="rId22"/>
    <p:sldId id="281" r:id="rId23"/>
    <p:sldId id="282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4C2"/>
    <a:srgbClr val="FF7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4660"/>
  </p:normalViewPr>
  <p:slideViewPr>
    <p:cSldViewPr snapToGrid="0">
      <p:cViewPr varScale="1">
        <p:scale>
          <a:sx n="50" d="100"/>
          <a:sy n="50" d="100"/>
        </p:scale>
        <p:origin x="48" y="6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9A0-5D87-B109-CC7E-2A56FD4D4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173F1-4246-5A61-3B67-83475C407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7CD1D-2525-92CD-B67F-D90AF296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5D78-22B7-4612-9C09-7A0044F4B50A}" type="datetimeFigureOut">
              <a:rPr lang="en-ID" smtClean="0"/>
              <a:t>09/04/2025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FE031-AA96-2C10-2297-53D2D41DA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02B5F-E80C-E03D-92B7-64857DA3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EB2A-E618-4F43-B9C7-349B9D6A93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1683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BB9-2CAA-B3D8-4026-44DBF4DC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2F1B72-3715-F966-1D18-4F28B701B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A27F2-D0FE-D369-18EC-1A006C27B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5D78-22B7-4612-9C09-7A0044F4B50A}" type="datetimeFigureOut">
              <a:rPr lang="en-ID" smtClean="0"/>
              <a:t>09/04/2025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72E11-788F-FF5D-4B94-AC2F2C02D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26668-DBEE-3EB9-6349-D7A419BB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EB2A-E618-4F43-B9C7-349B9D6A93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855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DCD82D-3AC4-53A2-F50E-A6B57B55F7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987CE-3C26-61DF-5224-FDD7246F8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F277C-6FAF-85EF-0096-CF7515E1C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5D78-22B7-4612-9C09-7A0044F4B50A}" type="datetimeFigureOut">
              <a:rPr lang="en-ID" smtClean="0"/>
              <a:t>09/04/2025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B0BFE-6EBF-0346-4271-407FAAA9B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0DB61-3729-27E1-EAB5-FB5B0B26F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EB2A-E618-4F43-B9C7-349B9D6A93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470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A17C-4AEB-C103-6FD6-AEC20909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E2620-D1A4-E435-6318-216C1CAE9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6E308-2D64-BC74-A255-F834BB0D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5D78-22B7-4612-9C09-7A0044F4B50A}" type="datetimeFigureOut">
              <a:rPr lang="en-ID" smtClean="0"/>
              <a:t>09/04/2025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18087-012B-4CB7-ADB0-8FFC4BDDF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C6F56-5FB6-1119-83E4-951986EA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EB2A-E618-4F43-B9C7-349B9D6A93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458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DBB1-3036-DA51-85E1-54CAD862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EDA54-8E77-CF27-12B4-20E7083DE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B2B8C-7EA3-5F33-F54D-124E2304E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5D78-22B7-4612-9C09-7A0044F4B50A}" type="datetimeFigureOut">
              <a:rPr lang="en-ID" smtClean="0"/>
              <a:t>09/04/2025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16DFB-C7F7-6CE4-F621-8989BB1C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E2A9B-2ED6-1AE6-E432-BCEA6E769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EB2A-E618-4F43-B9C7-349B9D6A93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1029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B597-8F88-44EE-1D8B-8743AA77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3B7F7-01CF-01DA-4458-32B341191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5CA2D-0AFC-C951-244C-BB524820F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4C1B9-EB35-F9AB-0B90-2EFC2BAA7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5D78-22B7-4612-9C09-7A0044F4B50A}" type="datetimeFigureOut">
              <a:rPr lang="en-ID" smtClean="0"/>
              <a:t>09/04/2025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0CE05-C700-3F57-8E37-83040042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B9566-7A55-5C55-5A6B-1AA2233E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EB2A-E618-4F43-B9C7-349B9D6A93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76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2839-5B6E-3083-05AF-A1D988DED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CB0C9-A478-8B64-BA48-CD1106C8E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8DFF7-FA7E-2787-DB69-2048547DE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F0ACEE-E6FA-31FC-A17D-2EE16039B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0EADE-6145-3FE0-C893-5EBCCBD7D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B038E-1420-1A94-99B3-21779D56F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5D78-22B7-4612-9C09-7A0044F4B50A}" type="datetimeFigureOut">
              <a:rPr lang="en-ID" smtClean="0"/>
              <a:t>09/04/2025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3A7B5E-2D27-6C5C-4486-3EF52CEB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C70414-921D-D13E-BAEA-B6C7C62AD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EB2A-E618-4F43-B9C7-349B9D6A93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3320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F1B29-4D58-B2AC-E165-58C0BB77F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1C303-66B6-60AD-4A0F-81577BF6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5D78-22B7-4612-9C09-7A0044F4B50A}" type="datetimeFigureOut">
              <a:rPr lang="en-ID" smtClean="0"/>
              <a:t>09/04/2025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87880-8ED3-220B-A741-61F8C84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A9463-65D7-EC34-B712-D497F8E0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EB2A-E618-4F43-B9C7-349B9D6A93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9675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99B9CD-16C1-9F60-6A1F-E4A729AEA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5D78-22B7-4612-9C09-7A0044F4B50A}" type="datetimeFigureOut">
              <a:rPr lang="en-ID" smtClean="0"/>
              <a:t>09/04/2025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08E83-3C58-973D-15ED-9E524114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FD185-CAB3-797E-8C63-E30EBDC7F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EB2A-E618-4F43-B9C7-349B9D6A93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476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2858-5577-E84A-B68C-CA422A228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A9AAA-E5D3-F143-52D1-075AE086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DAC7F-7025-B1A0-0E67-3FB0B5736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EB176-3BB8-0EA4-5E2A-3B7C5EE8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5D78-22B7-4612-9C09-7A0044F4B50A}" type="datetimeFigureOut">
              <a:rPr lang="en-ID" smtClean="0"/>
              <a:t>09/04/2025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D7253-CC74-6D46-935B-9EA48AE92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2E4EC-848E-CF31-9755-EC91E75A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EB2A-E618-4F43-B9C7-349B9D6A93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566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0202-67C8-0FE3-A531-E0F84DAA6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52C053-F8A8-5DFD-834A-1E183F9970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FAE3E0-8343-DB56-0A36-C0E609002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43017-9205-60C1-57BA-2056F4DB1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5D78-22B7-4612-9C09-7A0044F4B50A}" type="datetimeFigureOut">
              <a:rPr lang="en-ID" smtClean="0"/>
              <a:t>09/04/2025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B19D1-F339-5BA0-ED72-9BE28357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D523D-4115-C024-E14D-76FAF3CB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EB2A-E618-4F43-B9C7-349B9D6A93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970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43474D-BE35-0080-0F6C-E26C28613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DD5B7-7A1E-BDB6-704C-904B9920E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D3A4E-B01E-1DDA-A7AD-A4972925E0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05D78-22B7-4612-9C09-7A0044F4B50A}" type="datetimeFigureOut">
              <a:rPr lang="en-ID" smtClean="0"/>
              <a:t>09/04/2025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48236-AA79-DFAE-6465-6E1FE6F48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56F16-1715-FB97-6063-9C4EA5C7D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EEB2A-E618-4F43-B9C7-349B9D6A93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422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AA01-A2E2-E599-286D-07B63C60D6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D" sz="4800" dirty="0" err="1"/>
              <a:t>Optimalisasi</a:t>
            </a:r>
            <a:r>
              <a:rPr lang="en-ID" sz="4800" dirty="0"/>
              <a:t> Listing Airbnb Bangkok: </a:t>
            </a:r>
            <a:r>
              <a:rPr lang="en-ID" sz="4800" dirty="0" err="1"/>
              <a:t>Identifikasi</a:t>
            </a:r>
            <a:r>
              <a:rPr lang="en-ID" sz="4800" dirty="0"/>
              <a:t> Faktor </a:t>
            </a:r>
            <a:r>
              <a:rPr lang="en-ID" sz="4800" dirty="0" err="1"/>
              <a:t>Popularitas</a:t>
            </a:r>
            <a:r>
              <a:rPr lang="en-ID" sz="4800" dirty="0"/>
              <a:t> &amp; Studi Kasus Evan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E508E-FFC7-BB22-6015-C26F0735E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6720"/>
            <a:ext cx="9144000" cy="1021080"/>
          </a:xfrm>
        </p:spPr>
        <p:txBody>
          <a:bodyPr/>
          <a:lstStyle/>
          <a:p>
            <a:r>
              <a:rPr lang="en-US" dirty="0"/>
              <a:t>Garda Muhammad </a:t>
            </a:r>
            <a:r>
              <a:rPr lang="en-US" dirty="0" err="1"/>
              <a:t>Kusumadisastra</a:t>
            </a:r>
            <a:endParaRPr lang="en-ID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AE0B27-41FC-FC48-5213-CAC8F14ADE7E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2EE1E7-E214-1CCD-D8BC-FC2C7398BF0C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050C2046-D88C-79A2-8447-270E29FC4DD9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918C41DC-2D12-36FF-34A7-5B1D0B6966AC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4043765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50939-B649-F5CD-2BD3-138CE65CC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BC9B-3BA0-371F-D630-8E67961F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Top 10 </a:t>
            </a:r>
            <a:r>
              <a:rPr lang="en-US" b="1" dirty="0" err="1"/>
              <a:t>Neighbourhood</a:t>
            </a:r>
            <a:r>
              <a:rPr lang="en-US" b="1" dirty="0"/>
              <a:t> by </a:t>
            </a:r>
            <a:r>
              <a:rPr lang="en-US" b="1" dirty="0" err="1"/>
              <a:t>Jumlah</a:t>
            </a:r>
            <a:r>
              <a:rPr lang="en-US" b="1" dirty="0"/>
              <a:t> Review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D80E2-D3E8-0E68-A2DF-516EE37C6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634" y="4292070"/>
            <a:ext cx="10730188" cy="17154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>
                <a:latin typeface="+mj-lt"/>
              </a:rPr>
              <a:t>Insight:</a:t>
            </a:r>
          </a:p>
          <a:p>
            <a:pPr algn="just"/>
            <a:r>
              <a:rPr lang="en-ID" sz="1800" b="0" dirty="0" err="1">
                <a:effectLst/>
                <a:latin typeface="+mj-lt"/>
              </a:rPr>
              <a:t>Terlihat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Tipe</a:t>
            </a:r>
            <a:r>
              <a:rPr lang="en-ID" sz="1800" b="0" dirty="0">
                <a:effectLst/>
                <a:latin typeface="+mj-lt"/>
              </a:rPr>
              <a:t> Listing </a:t>
            </a:r>
            <a:r>
              <a:rPr lang="en-ID" sz="1800" b="0" dirty="0" err="1">
                <a:effectLst/>
                <a:latin typeface="+mj-lt"/>
              </a:rPr>
              <a:t>favorit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hampir</a:t>
            </a:r>
            <a:r>
              <a:rPr lang="en-ID" sz="1800" b="0" dirty="0">
                <a:effectLst/>
                <a:latin typeface="+mj-lt"/>
              </a:rPr>
              <a:t> di </a:t>
            </a:r>
            <a:r>
              <a:rPr lang="en-ID" sz="1800" b="0" dirty="0" err="1">
                <a:effectLst/>
                <a:latin typeface="+mj-lt"/>
              </a:rPr>
              <a:t>semua</a:t>
            </a:r>
            <a:r>
              <a:rPr lang="en-ID" sz="1800" b="0" dirty="0">
                <a:effectLst/>
                <a:latin typeface="+mj-lt"/>
              </a:rPr>
              <a:t> top 10 </a:t>
            </a:r>
            <a:r>
              <a:rPr lang="en-ID" sz="1800" b="0" dirty="0" err="1">
                <a:effectLst/>
                <a:latin typeface="+mj-lt"/>
              </a:rPr>
              <a:t>lokasi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berdasarkan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jumlah</a:t>
            </a:r>
            <a:r>
              <a:rPr lang="en-ID" sz="1800" b="0" dirty="0">
                <a:effectLst/>
                <a:latin typeface="+mj-lt"/>
              </a:rPr>
              <a:t> reviews </a:t>
            </a:r>
            <a:r>
              <a:rPr lang="en-ID" sz="1800" b="0" dirty="0" err="1">
                <a:effectLst/>
                <a:latin typeface="+mj-lt"/>
              </a:rPr>
              <a:t>dimiliki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dirty="0">
                <a:effectLst/>
                <a:latin typeface="+mj-lt"/>
              </a:rPr>
              <a:t>oleh </a:t>
            </a:r>
            <a:r>
              <a:rPr lang="en-ID" sz="1800" dirty="0">
                <a:latin typeface="+mj-lt"/>
              </a:rPr>
              <a:t>E</a:t>
            </a:r>
            <a:r>
              <a:rPr lang="en-ID" sz="1800" dirty="0">
                <a:effectLst/>
                <a:latin typeface="+mj-lt"/>
              </a:rPr>
              <a:t>ntire home/apt.</a:t>
            </a:r>
          </a:p>
          <a:p>
            <a:pPr algn="just"/>
            <a:r>
              <a:rPr lang="en-ID" sz="1800" b="0" dirty="0" err="1">
                <a:effectLst/>
                <a:latin typeface="+mj-lt"/>
              </a:rPr>
              <a:t>Terlihat</a:t>
            </a:r>
            <a:r>
              <a:rPr lang="en-ID" sz="1800" b="0" dirty="0">
                <a:effectLst/>
                <a:latin typeface="+mj-lt"/>
              </a:rPr>
              <a:t> median </a:t>
            </a:r>
            <a:r>
              <a:rPr lang="en-ID" sz="1800" b="0" dirty="0" err="1">
                <a:effectLst/>
                <a:latin typeface="+mj-lt"/>
              </a:rPr>
              <a:t>harga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tipe</a:t>
            </a:r>
            <a:r>
              <a:rPr lang="en-ID" sz="1800" b="0" dirty="0">
                <a:effectLst/>
                <a:latin typeface="+mj-lt"/>
              </a:rPr>
              <a:t> listing pada top 10 neighbourhood </a:t>
            </a:r>
            <a:r>
              <a:rPr lang="en-ID" sz="1800" b="0" dirty="0" err="1">
                <a:effectLst/>
                <a:latin typeface="+mj-lt"/>
              </a:rPr>
              <a:t>berdasarkan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jumlah</a:t>
            </a:r>
            <a:r>
              <a:rPr lang="en-ID" sz="1800" b="0" dirty="0">
                <a:effectLst/>
                <a:latin typeface="+mj-lt"/>
              </a:rPr>
              <a:t> reviews </a:t>
            </a:r>
            <a:r>
              <a:rPr lang="en-ID" sz="1800" b="0" dirty="0" err="1">
                <a:effectLst/>
                <a:latin typeface="+mj-lt"/>
              </a:rPr>
              <a:t>berada</a:t>
            </a:r>
            <a:r>
              <a:rPr lang="en-ID" sz="1800" b="0" dirty="0">
                <a:effectLst/>
                <a:latin typeface="+mj-lt"/>
              </a:rPr>
              <a:t> di </a:t>
            </a:r>
            <a:r>
              <a:rPr lang="en-ID" sz="1800" b="0" dirty="0" err="1">
                <a:effectLst/>
                <a:latin typeface="+mj-lt"/>
              </a:rPr>
              <a:t>kisaran</a:t>
            </a:r>
            <a:r>
              <a:rPr lang="en-ID" sz="1800" b="0" dirty="0">
                <a:effectLst/>
                <a:latin typeface="+mj-lt"/>
              </a:rPr>
              <a:t> 350-4944 Baht</a:t>
            </a:r>
          </a:p>
          <a:p>
            <a:pPr marL="0" indent="0" algn="just">
              <a:buNone/>
            </a:pPr>
            <a:endParaRPr lang="en-ID" sz="18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2AD747-26F7-B467-B001-FBCC041CA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34" y="1133814"/>
            <a:ext cx="4898559" cy="3109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54AE47-6F78-7AFB-D23F-8989ED99C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448" y="1133814"/>
            <a:ext cx="5665374" cy="284825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4BC9F00-010C-7086-398B-D0B27EFF6454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C8DF0-BC77-90F0-FE05-F83527FEEE7D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7BB1855B-1099-4E9F-2356-CFBC725F7A90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30C51E06-9FB6-55AB-A908-D0A248D7583D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684343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CC59C-E936-E99A-2B56-48C4EC85F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9344-287A-3236-438A-D64F02D9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Top 10 </a:t>
            </a:r>
            <a:r>
              <a:rPr lang="en-US" b="1" dirty="0" err="1"/>
              <a:t>Neighbourhood</a:t>
            </a:r>
            <a:r>
              <a:rPr lang="en-US" b="1" dirty="0"/>
              <a:t> by </a:t>
            </a:r>
            <a:r>
              <a:rPr lang="en-US" b="1" dirty="0" err="1"/>
              <a:t>Jumlah</a:t>
            </a:r>
            <a:r>
              <a:rPr lang="en-US" b="1" dirty="0"/>
              <a:t> Review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43605-F405-4BC7-7E54-67EBDEC91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3088" y="2266672"/>
            <a:ext cx="3743090" cy="2498698"/>
          </a:xfrm>
        </p:spPr>
        <p:txBody>
          <a:bodyPr>
            <a:noAutofit/>
          </a:bodyPr>
          <a:lstStyle/>
          <a:p>
            <a:pPr marL="0" indent="0" algn="just">
              <a:lnSpc>
                <a:spcPts val="1425"/>
              </a:lnSpc>
              <a:buNone/>
            </a:pPr>
            <a:r>
              <a:rPr lang="en-ID" sz="1600" b="1" dirty="0">
                <a:latin typeface="+mj-lt"/>
              </a:rPr>
              <a:t>Insight:</a:t>
            </a:r>
            <a:endParaRPr lang="en-ID" sz="1600" b="1" dirty="0">
              <a:effectLst/>
              <a:latin typeface="+mj-lt"/>
            </a:endParaRPr>
          </a:p>
          <a:p>
            <a:pPr algn="just">
              <a:lnSpc>
                <a:spcPts val="1425"/>
              </a:lnSpc>
            </a:pPr>
            <a:r>
              <a:rPr lang="en-ID" sz="1600" b="0" dirty="0" err="1">
                <a:effectLst/>
                <a:latin typeface="+mj-lt"/>
              </a:rPr>
              <a:t>Terlihat</a:t>
            </a:r>
            <a:r>
              <a:rPr lang="en-ID" sz="1600" b="0" dirty="0">
                <a:effectLst/>
                <a:latin typeface="+mj-lt"/>
              </a:rPr>
              <a:t> minimum nights </a:t>
            </a:r>
            <a:r>
              <a:rPr lang="en-ID" sz="1600" b="0" dirty="0" err="1">
                <a:effectLst/>
                <a:latin typeface="+mj-lt"/>
              </a:rPr>
              <a:t>tipe</a:t>
            </a:r>
            <a:r>
              <a:rPr lang="en-ID" sz="1600" b="0" dirty="0">
                <a:effectLst/>
                <a:latin typeface="+mj-lt"/>
              </a:rPr>
              <a:t> listing pada top 10 neighbourhood </a:t>
            </a:r>
            <a:r>
              <a:rPr lang="en-ID" sz="1600" b="0" dirty="0" err="1">
                <a:effectLst/>
                <a:latin typeface="+mj-lt"/>
              </a:rPr>
              <a:t>berdasarkan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jumlah</a:t>
            </a:r>
            <a:r>
              <a:rPr lang="en-ID" sz="1600" b="0" dirty="0">
                <a:effectLst/>
                <a:latin typeface="+mj-lt"/>
              </a:rPr>
              <a:t> reviews </a:t>
            </a:r>
            <a:r>
              <a:rPr lang="en-ID" sz="1600" b="0" dirty="0" err="1">
                <a:effectLst/>
                <a:latin typeface="+mj-lt"/>
              </a:rPr>
              <a:t>cenderung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berada</a:t>
            </a:r>
            <a:r>
              <a:rPr lang="en-ID" sz="1600" b="0" dirty="0">
                <a:effectLst/>
                <a:latin typeface="+mj-lt"/>
              </a:rPr>
              <a:t> pada 1-5 </a:t>
            </a:r>
            <a:r>
              <a:rPr lang="en-ID" sz="1600" b="0" dirty="0" err="1">
                <a:effectLst/>
                <a:latin typeface="+mj-lt"/>
              </a:rPr>
              <a:t>hari</a:t>
            </a:r>
            <a:r>
              <a:rPr lang="en-ID" sz="1600" b="0" dirty="0">
                <a:effectLst/>
                <a:latin typeface="+mj-lt"/>
              </a:rPr>
              <a:t>. Hal </a:t>
            </a:r>
            <a:r>
              <a:rPr lang="en-ID" sz="1600" b="0" dirty="0" err="1">
                <a:effectLst/>
                <a:latin typeface="+mj-lt"/>
              </a:rPr>
              <a:t>ini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membuat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pengguna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airbnb</a:t>
            </a:r>
            <a:r>
              <a:rPr lang="en-ID" sz="1600" b="0" dirty="0">
                <a:effectLst/>
                <a:latin typeface="+mj-lt"/>
              </a:rPr>
              <a:t> yang </a:t>
            </a:r>
            <a:r>
              <a:rPr lang="en-ID" sz="1600" b="0" dirty="0" err="1">
                <a:effectLst/>
                <a:latin typeface="+mj-lt"/>
              </a:rPr>
              <a:t>ingin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menyewa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dengan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waktu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terbilang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sebentar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dapat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menyewanya</a:t>
            </a:r>
            <a:r>
              <a:rPr lang="en-ID" sz="1600" b="0" dirty="0">
                <a:effectLst/>
                <a:latin typeface="+mj-lt"/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F3BEB4-D51B-0A75-EEC8-221D6757C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1" y="1871141"/>
            <a:ext cx="6969603" cy="305570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A06C80B-CF8B-44DC-8646-3D6C95C9CA93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0A4A56-CF19-A20A-6E69-FE0AB7EBA778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8C096ADE-D64E-CD62-4C9D-E352648A2520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E959C7F5-81F1-FF83-7095-116469E981CA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168446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40568-F4BD-1A08-5D12-2DD6F4C72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8358-51FB-9E22-5687-9EAD8AA1E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Top 10 Host by </a:t>
            </a:r>
            <a:r>
              <a:rPr lang="en-US" b="1" dirty="0" err="1"/>
              <a:t>Jumlah</a:t>
            </a:r>
            <a:r>
              <a:rPr lang="en-US" b="1" dirty="0"/>
              <a:t> Review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E2DE-ECDF-310F-8B03-3D9BA99A7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392120"/>
            <a:ext cx="10515599" cy="161514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ID" sz="1600" b="1" dirty="0">
                <a:effectLst/>
                <a:latin typeface="+mj-lt"/>
              </a:rPr>
              <a:t>Insight:</a:t>
            </a:r>
          </a:p>
          <a:p>
            <a:pPr algn="just">
              <a:lnSpc>
                <a:spcPct val="120000"/>
              </a:lnSpc>
            </a:pPr>
            <a:r>
              <a:rPr lang="en-ID" sz="1600" b="0" dirty="0">
                <a:effectLst/>
                <a:latin typeface="+mj-lt"/>
              </a:rPr>
              <a:t>Host </a:t>
            </a:r>
            <a:r>
              <a:rPr lang="en-ID" sz="1600" b="0" dirty="0" err="1">
                <a:effectLst/>
                <a:latin typeface="+mj-lt"/>
              </a:rPr>
              <a:t>dengan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jumlah</a:t>
            </a:r>
            <a:r>
              <a:rPr lang="en-ID" sz="1600" b="0" dirty="0">
                <a:effectLst/>
                <a:latin typeface="+mj-lt"/>
              </a:rPr>
              <a:t> reviews </a:t>
            </a:r>
            <a:r>
              <a:rPr lang="en-ID" sz="1600" b="0" dirty="0" err="1">
                <a:effectLst/>
                <a:latin typeface="+mj-lt"/>
              </a:rPr>
              <a:t>terbanyak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pertama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adalah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dirty="0">
                <a:effectLst/>
                <a:latin typeface="+mj-lt"/>
              </a:rPr>
              <a:t>Evan </a:t>
            </a:r>
            <a:r>
              <a:rPr lang="en-ID" sz="1600" b="0" dirty="0" err="1">
                <a:effectLst/>
                <a:latin typeface="+mj-lt"/>
              </a:rPr>
              <a:t>dengan</a:t>
            </a:r>
            <a:r>
              <a:rPr lang="en-ID" sz="1600" b="0" dirty="0">
                <a:effectLst/>
                <a:latin typeface="+mj-lt"/>
              </a:rPr>
              <a:t> total 6117 reviews.</a:t>
            </a:r>
          </a:p>
          <a:p>
            <a:pPr algn="just">
              <a:lnSpc>
                <a:spcPct val="120000"/>
              </a:lnSpc>
            </a:pPr>
            <a:r>
              <a:rPr lang="en-ID" sz="1600" b="0" dirty="0" err="1">
                <a:effectLst/>
                <a:latin typeface="+mj-lt"/>
              </a:rPr>
              <a:t>Terlihat</a:t>
            </a:r>
            <a:r>
              <a:rPr lang="en-ID" sz="1600" b="0" dirty="0">
                <a:effectLst/>
                <a:latin typeface="+mj-lt"/>
              </a:rPr>
              <a:t> minimum nights pada top 10 host </a:t>
            </a:r>
            <a:r>
              <a:rPr lang="en-ID" sz="1600" b="0" dirty="0" err="1">
                <a:effectLst/>
                <a:latin typeface="+mj-lt"/>
              </a:rPr>
              <a:t>berdasarkan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jumlah</a:t>
            </a:r>
            <a:r>
              <a:rPr lang="en-ID" sz="1600" b="0" dirty="0">
                <a:effectLst/>
                <a:latin typeface="+mj-lt"/>
              </a:rPr>
              <a:t> reviews </a:t>
            </a:r>
            <a:r>
              <a:rPr lang="en-ID" sz="1600" b="0" dirty="0" err="1">
                <a:effectLst/>
                <a:latin typeface="+mj-lt"/>
              </a:rPr>
              <a:t>cenderung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berada</a:t>
            </a:r>
            <a:r>
              <a:rPr lang="en-ID" sz="1600" b="0" dirty="0">
                <a:effectLst/>
                <a:latin typeface="+mj-lt"/>
              </a:rPr>
              <a:t> pada 1 </a:t>
            </a:r>
            <a:r>
              <a:rPr lang="en-ID" sz="1600" b="0" dirty="0" err="1">
                <a:effectLst/>
                <a:latin typeface="+mj-lt"/>
              </a:rPr>
              <a:t>hari</a:t>
            </a:r>
            <a:r>
              <a:rPr lang="en-ID" sz="1600" b="0" dirty="0">
                <a:effectLst/>
                <a:latin typeface="+mj-lt"/>
              </a:rPr>
              <a:t>. Hal </a:t>
            </a:r>
            <a:r>
              <a:rPr lang="en-ID" sz="1600" b="0" dirty="0" err="1">
                <a:effectLst/>
                <a:latin typeface="+mj-lt"/>
              </a:rPr>
              <a:t>ini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membuat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pengguna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airbnb</a:t>
            </a:r>
            <a:r>
              <a:rPr lang="en-ID" sz="1600" b="0" dirty="0">
                <a:effectLst/>
                <a:latin typeface="+mj-lt"/>
              </a:rPr>
              <a:t> yang </a:t>
            </a:r>
            <a:r>
              <a:rPr lang="en-ID" sz="1600" b="0" dirty="0" err="1">
                <a:effectLst/>
                <a:latin typeface="+mj-lt"/>
              </a:rPr>
              <a:t>ingin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menyewa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dengan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waktu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terbilang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sebentar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dapat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menyewanya</a:t>
            </a:r>
            <a:r>
              <a:rPr lang="en-ID" sz="1600" b="0" dirty="0">
                <a:effectLst/>
                <a:latin typeface="+mj-lt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ID" sz="1600" b="0" dirty="0">
              <a:effectLst/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en-US" sz="1600" dirty="0">
              <a:latin typeface="+mj-lt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ID" sz="16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59113-500A-8C2F-48AD-8E8F86C53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53" y="1088898"/>
            <a:ext cx="5199737" cy="3208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BE6CDE-599E-985F-359D-8B06E4A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477" y="1085126"/>
            <a:ext cx="5096832" cy="320822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7945A0B-9F7A-49B2-F559-AC4FC3F0031C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646C08-834F-1FE0-F55E-19EED94BE637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4B1CC7EC-B366-C681-2241-412AC66C4C8E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897F2D11-FABE-77AD-B431-0450699DADAC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4167383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A352B-73EA-77D8-4710-7DB10FC31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29DB6-301C-CB0A-D050-E081FEEFF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Top 10 Host by </a:t>
            </a:r>
            <a:r>
              <a:rPr lang="en-US" b="1" dirty="0" err="1"/>
              <a:t>Jumlah</a:t>
            </a:r>
            <a:r>
              <a:rPr lang="en-US" b="1" dirty="0"/>
              <a:t> Review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DA73D-80FD-66A7-A67C-82F6F4B8C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675" y="1744661"/>
            <a:ext cx="6073140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D" sz="1600" b="1" dirty="0">
                <a:effectLst/>
                <a:latin typeface="+mj-lt"/>
              </a:rPr>
              <a:t>Insight:</a:t>
            </a:r>
          </a:p>
          <a:p>
            <a:pPr algn="just"/>
            <a:r>
              <a:rPr lang="en-ID" sz="1600" b="0" dirty="0" err="1">
                <a:effectLst/>
                <a:latin typeface="+mj-lt"/>
              </a:rPr>
              <a:t>Hampir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semua</a:t>
            </a:r>
            <a:r>
              <a:rPr lang="en-ID" sz="1600" b="0" dirty="0">
                <a:effectLst/>
                <a:latin typeface="+mj-lt"/>
              </a:rPr>
              <a:t> host pada top 10 host </a:t>
            </a:r>
            <a:r>
              <a:rPr lang="en-ID" sz="1600" b="0" dirty="0" err="1">
                <a:effectLst/>
                <a:latin typeface="+mj-lt"/>
              </a:rPr>
              <a:t>berdasarkan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jumlah</a:t>
            </a:r>
            <a:r>
              <a:rPr lang="en-ID" sz="1600" b="0" dirty="0">
                <a:effectLst/>
                <a:latin typeface="+mj-lt"/>
              </a:rPr>
              <a:t> reviews </a:t>
            </a:r>
            <a:r>
              <a:rPr lang="en-ID" sz="1600" b="0" dirty="0" err="1">
                <a:effectLst/>
                <a:latin typeface="+mj-lt"/>
              </a:rPr>
              <a:t>semua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listingnya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memiliki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tipe</a:t>
            </a:r>
            <a:r>
              <a:rPr lang="en-ID" sz="1600" dirty="0">
                <a:latin typeface="+mj-lt"/>
              </a:rPr>
              <a:t> </a:t>
            </a:r>
            <a:r>
              <a:rPr lang="en-ID" sz="1600" dirty="0">
                <a:effectLst/>
                <a:latin typeface="+mj-lt"/>
              </a:rPr>
              <a:t>Entire home/apt </a:t>
            </a:r>
            <a:r>
              <a:rPr lang="en-ID" sz="1600" b="0" dirty="0" err="1">
                <a:effectLst/>
                <a:latin typeface="+mj-lt"/>
              </a:rPr>
              <a:t>kecuali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Themustang</a:t>
            </a:r>
            <a:r>
              <a:rPr lang="en-ID" sz="1600" b="0" dirty="0">
                <a:effectLst/>
                <a:latin typeface="+mj-lt"/>
              </a:rPr>
              <a:t> dan </a:t>
            </a:r>
            <a:r>
              <a:rPr lang="en-ID" sz="1600" b="0" dirty="0" err="1">
                <a:effectLst/>
                <a:latin typeface="+mj-lt"/>
              </a:rPr>
              <a:t>Taosiam</a:t>
            </a:r>
            <a:r>
              <a:rPr lang="en-ID" sz="1600" b="0" dirty="0">
                <a:effectLst/>
                <a:latin typeface="+mj-lt"/>
              </a:rPr>
              <a:t>.</a:t>
            </a:r>
          </a:p>
          <a:p>
            <a:pPr algn="just"/>
            <a:r>
              <a:rPr lang="en-ID" sz="1600" b="0" dirty="0" err="1">
                <a:effectLst/>
                <a:latin typeface="+mj-lt"/>
              </a:rPr>
              <a:t>Terlihat</a:t>
            </a:r>
            <a:r>
              <a:rPr lang="en-ID" sz="1600" b="0" dirty="0">
                <a:effectLst/>
                <a:latin typeface="+mj-lt"/>
              </a:rPr>
              <a:t> median </a:t>
            </a:r>
            <a:r>
              <a:rPr lang="en-ID" sz="1600" b="0" dirty="0" err="1">
                <a:effectLst/>
                <a:latin typeface="+mj-lt"/>
              </a:rPr>
              <a:t>harga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tipe</a:t>
            </a:r>
            <a:r>
              <a:rPr lang="en-ID" sz="1600" b="0" dirty="0">
                <a:effectLst/>
                <a:latin typeface="+mj-lt"/>
              </a:rPr>
              <a:t> listing pada top 10 Host </a:t>
            </a:r>
            <a:r>
              <a:rPr lang="en-ID" sz="1600" b="0" dirty="0" err="1">
                <a:effectLst/>
                <a:latin typeface="+mj-lt"/>
              </a:rPr>
              <a:t>berdasarkan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jumlah</a:t>
            </a:r>
            <a:r>
              <a:rPr lang="en-ID" sz="1600" b="0" dirty="0">
                <a:effectLst/>
                <a:latin typeface="+mj-lt"/>
              </a:rPr>
              <a:t> reviews </a:t>
            </a:r>
            <a:r>
              <a:rPr lang="en-ID" sz="1600" b="0" dirty="0" err="1">
                <a:effectLst/>
                <a:latin typeface="+mj-lt"/>
              </a:rPr>
              <a:t>berada</a:t>
            </a:r>
            <a:r>
              <a:rPr lang="en-ID" sz="1600" b="0" dirty="0">
                <a:effectLst/>
                <a:latin typeface="+mj-lt"/>
              </a:rPr>
              <a:t> di </a:t>
            </a:r>
            <a:r>
              <a:rPr lang="en-ID" sz="1600" b="0" dirty="0" err="1">
                <a:effectLst/>
                <a:latin typeface="+mj-lt"/>
              </a:rPr>
              <a:t>kisaran</a:t>
            </a:r>
            <a:r>
              <a:rPr lang="en-ID" sz="1600" b="0" dirty="0">
                <a:effectLst/>
                <a:latin typeface="+mj-lt"/>
              </a:rPr>
              <a:t> 680-2329 Baht.</a:t>
            </a:r>
          </a:p>
          <a:p>
            <a:pPr algn="just"/>
            <a:r>
              <a:rPr lang="en-ID" sz="1600" b="0" dirty="0" err="1">
                <a:effectLst/>
                <a:latin typeface="+mj-lt"/>
              </a:rPr>
              <a:t>Terlihat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jumlah</a:t>
            </a:r>
            <a:r>
              <a:rPr lang="en-ID" sz="1600" b="0" dirty="0">
                <a:effectLst/>
                <a:latin typeface="+mj-lt"/>
              </a:rPr>
              <a:t> reviews Host </a:t>
            </a:r>
            <a:r>
              <a:rPr lang="en-ID" sz="1600" b="0" dirty="0" err="1">
                <a:effectLst/>
                <a:latin typeface="+mj-lt"/>
              </a:rPr>
              <a:t>tidak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mempengaruhi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nilai</a:t>
            </a:r>
            <a:r>
              <a:rPr lang="en-ID" sz="1600" b="0" dirty="0">
                <a:effectLst/>
                <a:latin typeface="+mj-lt"/>
              </a:rPr>
              <a:t> median </a:t>
            </a:r>
            <a:r>
              <a:rPr lang="en-ID" sz="1600" b="0" dirty="0" err="1">
                <a:effectLst/>
                <a:latin typeface="+mj-lt"/>
              </a:rPr>
              <a:t>harga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untuk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tiap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tipe</a:t>
            </a:r>
            <a:r>
              <a:rPr lang="en-ID" sz="1600" b="0" dirty="0">
                <a:effectLst/>
                <a:latin typeface="+mj-lt"/>
              </a:rPr>
              <a:t> listing.</a:t>
            </a:r>
          </a:p>
          <a:p>
            <a:pPr algn="just"/>
            <a:r>
              <a:rPr lang="en-ID" sz="1600" b="0" dirty="0" err="1">
                <a:effectLst/>
                <a:latin typeface="+mj-lt"/>
              </a:rPr>
              <a:t>Terlihat</a:t>
            </a:r>
            <a:r>
              <a:rPr lang="en-ID" sz="1600" b="0" dirty="0">
                <a:effectLst/>
                <a:latin typeface="+mj-lt"/>
              </a:rPr>
              <a:t> Evan, Curry, dan Tony </a:t>
            </a:r>
            <a:r>
              <a:rPr lang="en-ID" sz="1600" b="0" dirty="0" err="1">
                <a:effectLst/>
                <a:latin typeface="+mj-lt"/>
              </a:rPr>
              <a:t>memiliki</a:t>
            </a:r>
            <a:r>
              <a:rPr lang="en-ID" sz="1600" b="0" dirty="0">
                <a:effectLst/>
                <a:latin typeface="+mj-lt"/>
              </a:rPr>
              <a:t> median </a:t>
            </a:r>
            <a:r>
              <a:rPr lang="en-ID" sz="1600" b="0" dirty="0" err="1">
                <a:effectLst/>
                <a:latin typeface="+mj-lt"/>
              </a:rPr>
              <a:t>harga</a:t>
            </a:r>
            <a:r>
              <a:rPr lang="en-ID" sz="1600" b="0" dirty="0">
                <a:effectLst/>
                <a:latin typeface="+mj-lt"/>
              </a:rPr>
              <a:t> yang </a:t>
            </a:r>
            <a:r>
              <a:rPr lang="en-ID" sz="1600" b="0" dirty="0" err="1">
                <a:effectLst/>
                <a:latin typeface="+mj-lt"/>
              </a:rPr>
              <a:t>cukup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terbilang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rendah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dengan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tipe</a:t>
            </a:r>
            <a:r>
              <a:rPr lang="en-ID" sz="1600" b="0" dirty="0">
                <a:effectLst/>
                <a:latin typeface="+mj-lt"/>
              </a:rPr>
              <a:t> listing entire home/apt yang </a:t>
            </a:r>
            <a:r>
              <a:rPr lang="en-ID" sz="1600" b="0" dirty="0" err="1">
                <a:effectLst/>
                <a:latin typeface="+mj-lt"/>
              </a:rPr>
              <a:t>memiliki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kemungkinan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alasan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mengapa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mereka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mendapatkan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banyak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transaksi</a:t>
            </a:r>
            <a:r>
              <a:rPr lang="en-ID" sz="1600" b="0" dirty="0">
                <a:effectLst/>
                <a:latin typeface="+mj-lt"/>
              </a:rPr>
              <a:t> dan review.</a:t>
            </a:r>
          </a:p>
          <a:p>
            <a:pPr marL="0" indent="0" algn="just">
              <a:buNone/>
            </a:pPr>
            <a:endParaRPr lang="en-ID" sz="16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75056-9DED-CAE0-D225-BDE88C4A2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23" y="1116210"/>
            <a:ext cx="4332227" cy="2748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70F0DE-8599-2BCC-054F-03C54D0D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5" y="3857103"/>
            <a:ext cx="4505345" cy="22650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4E8C940-D3B1-5F15-6BDE-6501F7182AE9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F459DF-6E91-1B07-73E0-A7925C10EAB3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FCD85F12-974E-097B-56FC-606D8EAA2BA1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A28C9FE4-E9C6-C4FE-2A12-DBFC9EC88C9E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1740743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98BE3-FE8C-C719-5274-76AC7F73F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962C-3EAB-602A-C682-85CBCBD4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/>
              <a:t>Perbandingan</a:t>
            </a:r>
            <a:r>
              <a:rPr lang="en-US" sz="3600" b="1" dirty="0"/>
              <a:t> </a:t>
            </a:r>
            <a:r>
              <a:rPr lang="en-US" sz="3600" b="1" dirty="0" err="1"/>
              <a:t>Jumlah</a:t>
            </a:r>
            <a:r>
              <a:rPr lang="en-US" sz="3600" b="1" dirty="0"/>
              <a:t> Listing Reviewed dan No Reviews</a:t>
            </a:r>
            <a:endParaRPr lang="en-ID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A243A-977A-F2D3-FA89-3C5862306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5920" y="1857709"/>
            <a:ext cx="5897880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ID" sz="1600" b="1" dirty="0">
                <a:effectLst/>
                <a:latin typeface="+mj-lt"/>
              </a:rPr>
              <a:t>Insight:</a:t>
            </a:r>
          </a:p>
          <a:p>
            <a:pPr algn="just">
              <a:lnSpc>
                <a:spcPct val="100000"/>
              </a:lnSpc>
            </a:pPr>
            <a:r>
              <a:rPr lang="en-ID" sz="1600" b="0" dirty="0" err="1">
                <a:effectLst/>
                <a:latin typeface="+mj-lt"/>
              </a:rPr>
              <a:t>Terdapat</a:t>
            </a:r>
            <a:r>
              <a:rPr lang="en-ID" sz="1600" b="0" dirty="0">
                <a:effectLst/>
                <a:latin typeface="+mj-lt"/>
              </a:rPr>
              <a:t> 5789 listing yang </a:t>
            </a:r>
            <a:r>
              <a:rPr lang="en-ID" sz="1600" b="0" dirty="0" err="1">
                <a:effectLst/>
                <a:latin typeface="+mj-lt"/>
              </a:rPr>
              <a:t>tidak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memiliki</a:t>
            </a:r>
            <a:r>
              <a:rPr lang="en-ID" sz="1600" b="0" dirty="0">
                <a:effectLst/>
                <a:latin typeface="+mj-lt"/>
              </a:rPr>
              <a:t> reviews </a:t>
            </a:r>
            <a:r>
              <a:rPr lang="en-ID" sz="1600" b="0" dirty="0" err="1">
                <a:effectLst/>
                <a:latin typeface="+mj-lt"/>
              </a:rPr>
              <a:t>padahal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sebensarnya</a:t>
            </a:r>
            <a:r>
              <a:rPr lang="en-ID" sz="1600" b="0" dirty="0">
                <a:effectLst/>
                <a:latin typeface="+mj-lt"/>
              </a:rPr>
              <a:t> reviews </a:t>
            </a:r>
            <a:r>
              <a:rPr lang="en-ID" sz="1600" b="0" dirty="0" err="1">
                <a:effectLst/>
                <a:latin typeface="+mj-lt"/>
              </a:rPr>
              <a:t>ini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dapat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dibilang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penting</a:t>
            </a:r>
            <a:r>
              <a:rPr lang="en-ID" sz="1600" b="0" dirty="0">
                <a:effectLst/>
                <a:latin typeface="+mj-lt"/>
              </a:rPr>
              <a:t>. Dari data </a:t>
            </a:r>
            <a:r>
              <a:rPr lang="en-ID" sz="1600" b="0" dirty="0" err="1">
                <a:effectLst/>
                <a:latin typeface="+mj-lt"/>
              </a:rPr>
              <a:t>ini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kita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tidak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bisa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mengetahui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apakah</a:t>
            </a:r>
            <a:r>
              <a:rPr lang="en-ID" sz="1600" b="0" dirty="0">
                <a:effectLst/>
                <a:latin typeface="+mj-lt"/>
              </a:rPr>
              <a:t> listing yang </a:t>
            </a:r>
            <a:r>
              <a:rPr lang="en-ID" sz="1600" b="0" dirty="0" err="1">
                <a:effectLst/>
                <a:latin typeface="+mj-lt"/>
              </a:rPr>
              <a:t>tidak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memiliki</a:t>
            </a:r>
            <a:r>
              <a:rPr lang="en-ID" sz="1600" b="0" dirty="0">
                <a:effectLst/>
                <a:latin typeface="+mj-lt"/>
              </a:rPr>
              <a:t> reviews </a:t>
            </a:r>
            <a:r>
              <a:rPr lang="en-ID" sz="1600" b="0" dirty="0" err="1">
                <a:effectLst/>
                <a:latin typeface="+mj-lt"/>
              </a:rPr>
              <a:t>ini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memang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tidak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ada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penggunanya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atau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ada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pengguna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namun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tidak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memberikan</a:t>
            </a:r>
            <a:r>
              <a:rPr lang="en-ID" sz="1600" b="0" dirty="0">
                <a:effectLst/>
                <a:latin typeface="+mj-lt"/>
              </a:rPr>
              <a:t> review.</a:t>
            </a:r>
          </a:p>
          <a:p>
            <a:pPr algn="just">
              <a:lnSpc>
                <a:spcPct val="100000"/>
              </a:lnSpc>
            </a:pPr>
            <a:r>
              <a:rPr lang="en-ID" sz="1600" b="0" dirty="0">
                <a:effectLst/>
                <a:latin typeface="+mj-lt"/>
              </a:rPr>
              <a:t>Reviews </a:t>
            </a:r>
            <a:r>
              <a:rPr lang="en-ID" sz="1600" b="0" dirty="0" err="1">
                <a:effectLst/>
                <a:latin typeface="+mj-lt"/>
              </a:rPr>
              <a:t>sendiri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memberikan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keuntungan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seperti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memberikan</a:t>
            </a:r>
            <a:r>
              <a:rPr lang="en-ID" sz="1600" b="0" dirty="0">
                <a:effectLst/>
                <a:latin typeface="+mj-lt"/>
              </a:rPr>
              <a:t> impression </a:t>
            </a:r>
            <a:r>
              <a:rPr lang="en-ID" sz="1600" b="0" dirty="0" err="1">
                <a:effectLst/>
                <a:latin typeface="+mj-lt"/>
              </a:rPr>
              <a:t>dari</a:t>
            </a:r>
            <a:r>
              <a:rPr lang="en-ID" sz="1600" b="0" dirty="0">
                <a:effectLst/>
                <a:latin typeface="+mj-lt"/>
              </a:rPr>
              <a:t> user </a:t>
            </a:r>
            <a:r>
              <a:rPr lang="en-ID" sz="1600" b="0" dirty="0" err="1">
                <a:effectLst/>
                <a:latin typeface="+mj-lt"/>
              </a:rPr>
              <a:t>sebelumnya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sehingga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calon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pengguna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lainnya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dapat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melihat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bagaimana</a:t>
            </a:r>
            <a:r>
              <a:rPr lang="en-ID" sz="1600" b="0" dirty="0">
                <a:effectLst/>
                <a:latin typeface="+mj-lt"/>
              </a:rPr>
              <a:t> listing </a:t>
            </a:r>
            <a:r>
              <a:rPr lang="en-ID" sz="1600" b="0" dirty="0" err="1">
                <a:effectLst/>
                <a:latin typeface="+mj-lt"/>
              </a:rPr>
              <a:t>tersebut</a:t>
            </a:r>
            <a:r>
              <a:rPr lang="en-ID" sz="1600" b="0" dirty="0">
                <a:effectLst/>
                <a:latin typeface="+mj-lt"/>
              </a:rPr>
              <a:t> dan </a:t>
            </a:r>
            <a:r>
              <a:rPr lang="en-ID" sz="1600" b="0" dirty="0" err="1">
                <a:effectLst/>
                <a:latin typeface="+mj-lt"/>
              </a:rPr>
              <a:t>pemilik</a:t>
            </a:r>
            <a:r>
              <a:rPr lang="en-ID" sz="1600" b="0" dirty="0">
                <a:effectLst/>
                <a:latin typeface="+mj-lt"/>
              </a:rPr>
              <a:t> listing </a:t>
            </a:r>
            <a:r>
              <a:rPr lang="en-ID" sz="1600" b="0" dirty="0" err="1">
                <a:effectLst/>
                <a:latin typeface="+mj-lt"/>
              </a:rPr>
              <a:t>dapat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meningkatkan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listingnya</a:t>
            </a:r>
            <a:r>
              <a:rPr lang="en-ID" sz="1600" b="0" dirty="0">
                <a:effectLst/>
                <a:latin typeface="+mj-lt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sz="1600" dirty="0">
              <a:latin typeface="+mj-lt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ID" sz="16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60A20-136B-BD18-4258-66F18AB75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0886"/>
            <a:ext cx="3829685" cy="402037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F4B6C66-6214-BB9A-4DDB-BB5FB6C508CA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B2EF5B-7B87-0914-D85D-8CB89EB317D2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7649F709-729A-599C-3C86-235B7F31721A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D544391E-D155-98EC-2C02-C50446FEC455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634680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76AA3-25BE-B909-EDB0-6ACB10473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8DCD-D1D2-737F-B20E-990E3331F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95999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Data Analysis </a:t>
            </a:r>
            <a:r>
              <a:rPr lang="en-US" sz="6600" b="1" dirty="0" err="1"/>
              <a:t>Spesifik</a:t>
            </a:r>
            <a:r>
              <a:rPr lang="en-US" sz="6600" b="1" dirty="0"/>
              <a:t> </a:t>
            </a:r>
            <a:r>
              <a:rPr lang="en-US" sz="6600" b="1" dirty="0" err="1"/>
              <a:t>Untuk</a:t>
            </a:r>
            <a:r>
              <a:rPr lang="en-US" sz="6600" b="1" dirty="0"/>
              <a:t> Evan </a:t>
            </a:r>
            <a:r>
              <a:rPr lang="en-US" sz="6600" b="1" dirty="0" err="1"/>
              <a:t>dengan</a:t>
            </a:r>
            <a:r>
              <a:rPr lang="en-US" sz="6600" b="1" dirty="0"/>
              <a:t> Host ID 1927968</a:t>
            </a:r>
            <a:endParaRPr lang="en-ID" sz="66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4CAA53-6B0A-7230-B2E1-FCCF0B082832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880F341-29EA-310B-5470-07972664169B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F6081FD3-00BF-493C-A5D2-6FDE8E8DED9B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02C2E3F6-55E6-9877-0AA8-1B780ECCF2B3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1463013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F5850-5887-9A53-C19D-2EFE001CF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45F27-213B-B33F-A414-F92D72A42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Listing Milik Evan (</a:t>
            </a:r>
            <a:r>
              <a:rPr lang="en-US" sz="4400" b="1" dirty="0"/>
              <a:t>1927968)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26399-D376-A11F-1254-11744F55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79269"/>
            <a:ext cx="10515600" cy="191673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ID" sz="1600" b="0" dirty="0">
                <a:effectLst/>
                <a:latin typeface="+mj-lt"/>
              </a:rPr>
              <a:t>Insight:</a:t>
            </a:r>
          </a:p>
          <a:p>
            <a:pPr algn="just">
              <a:lnSpc>
                <a:spcPct val="100000"/>
              </a:lnSpc>
            </a:pPr>
            <a:r>
              <a:rPr lang="en-ID" sz="1600" b="0" dirty="0" err="1">
                <a:effectLst/>
                <a:latin typeface="+mj-lt"/>
              </a:rPr>
              <a:t>Terlihat</a:t>
            </a:r>
            <a:r>
              <a:rPr lang="en-ID" sz="1600" b="0" dirty="0">
                <a:effectLst/>
                <a:latin typeface="+mj-lt"/>
              </a:rPr>
              <a:t> Evan </a:t>
            </a:r>
            <a:r>
              <a:rPr lang="en-ID" sz="1600" b="0" dirty="0" err="1">
                <a:effectLst/>
                <a:latin typeface="+mj-lt"/>
              </a:rPr>
              <a:t>memiliki</a:t>
            </a:r>
            <a:r>
              <a:rPr lang="en-ID" sz="1600" b="0" dirty="0">
                <a:effectLst/>
                <a:latin typeface="+mj-lt"/>
              </a:rPr>
              <a:t> 2 listing yang </a:t>
            </a:r>
            <a:r>
              <a:rPr lang="en-ID" sz="1600" b="0" dirty="0" err="1">
                <a:effectLst/>
                <a:latin typeface="+mj-lt"/>
              </a:rPr>
              <a:t>kurang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peminatnya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dari</a:t>
            </a:r>
            <a:r>
              <a:rPr lang="en-ID" sz="1600" b="0" dirty="0">
                <a:effectLst/>
                <a:latin typeface="+mj-lt"/>
              </a:rPr>
              <a:t> total 37 listing yang </a:t>
            </a:r>
            <a:r>
              <a:rPr lang="en-ID" sz="1600" b="0" dirty="0" err="1">
                <a:effectLst/>
                <a:latin typeface="+mj-lt"/>
              </a:rPr>
              <a:t>dimilikinya</a:t>
            </a:r>
            <a:r>
              <a:rPr lang="en-ID" sz="1600" b="0" dirty="0">
                <a:effectLst/>
                <a:latin typeface="+mj-lt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ID" sz="1600" b="0" dirty="0">
                <a:effectLst/>
                <a:latin typeface="+mj-lt"/>
              </a:rPr>
              <a:t>2 listing </a:t>
            </a:r>
            <a:r>
              <a:rPr lang="en-ID" sz="1600" b="0" dirty="0" err="1">
                <a:effectLst/>
                <a:latin typeface="+mj-lt"/>
              </a:rPr>
              <a:t>tersebut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berada</a:t>
            </a:r>
            <a:r>
              <a:rPr lang="en-ID" sz="1600" b="0" dirty="0">
                <a:effectLst/>
                <a:latin typeface="+mj-lt"/>
              </a:rPr>
              <a:t> pada Bang </a:t>
            </a:r>
            <a:r>
              <a:rPr lang="en-ID" sz="1600" b="0" dirty="0" err="1">
                <a:effectLst/>
                <a:latin typeface="+mj-lt"/>
              </a:rPr>
              <a:t>Khae</a:t>
            </a:r>
            <a:r>
              <a:rPr lang="en-ID" sz="1600" b="0" dirty="0">
                <a:effectLst/>
                <a:latin typeface="+mj-lt"/>
              </a:rPr>
              <a:t> dan Bang Na.</a:t>
            </a:r>
          </a:p>
          <a:p>
            <a:pPr algn="just">
              <a:lnSpc>
                <a:spcPct val="100000"/>
              </a:lnSpc>
            </a:pPr>
            <a:endParaRPr lang="en-US" sz="1600" dirty="0">
              <a:latin typeface="+mj-lt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ID" sz="16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6898E-38C9-8AB5-4191-21A7FD3EC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513" y="1104462"/>
            <a:ext cx="4543456" cy="2832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3D5DCB-8F71-710C-E1DA-977C4174D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311" y="1085126"/>
            <a:ext cx="3299946" cy="285225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B691A9-033D-C5ED-417D-CEEEE15463C9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444B8A-602D-F6B6-D813-DB59FC503D45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6546A244-7278-8BF7-E028-89221A01E79F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4BE569B0-5A45-44F2-7F96-F47A542AFB53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322352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BABBE-499C-9A60-9379-9895BFA52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EA36E-009F-48EF-F21E-E8A2CC6C5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Listing Milik Evan </a:t>
            </a:r>
            <a:r>
              <a:rPr lang="en-US" b="1" dirty="0" err="1"/>
              <a:t>dengan</a:t>
            </a:r>
            <a:r>
              <a:rPr lang="en-US" b="1" dirty="0"/>
              <a:t> </a:t>
            </a:r>
            <a:r>
              <a:rPr lang="en-US" b="1" dirty="0" err="1"/>
              <a:t>Kategori</a:t>
            </a:r>
            <a:r>
              <a:rPr lang="en-US" b="1" dirty="0"/>
              <a:t> Kurang </a:t>
            </a:r>
            <a:r>
              <a:rPr lang="en-US" b="1" dirty="0" err="1"/>
              <a:t>Peminat</a:t>
            </a:r>
            <a:r>
              <a:rPr lang="en-US" b="1" dirty="0"/>
              <a:t> pada </a:t>
            </a:r>
            <a:r>
              <a:rPr lang="en-US" b="1" dirty="0" err="1"/>
              <a:t>Neighbourhood</a:t>
            </a:r>
            <a:r>
              <a:rPr lang="en-US" b="1" dirty="0"/>
              <a:t> Bang Khai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F997-BDCD-460A-B0AA-545B049A7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0" y="1857709"/>
            <a:ext cx="4500880" cy="4351338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buNone/>
            </a:pPr>
            <a:r>
              <a:rPr lang="en-ID" sz="1400" b="1" dirty="0">
                <a:effectLst/>
                <a:latin typeface="+mj-lt"/>
              </a:rPr>
              <a:t>Insight:</a:t>
            </a:r>
          </a:p>
          <a:p>
            <a:pPr algn="just">
              <a:lnSpc>
                <a:spcPct val="120000"/>
              </a:lnSpc>
            </a:pPr>
            <a:r>
              <a:rPr lang="en-ID" sz="1400" b="0" dirty="0" err="1">
                <a:effectLst/>
                <a:latin typeface="+mj-lt"/>
              </a:rPr>
              <a:t>Terlihat</a:t>
            </a:r>
            <a:r>
              <a:rPr lang="en-ID" sz="1400" b="0" dirty="0">
                <a:effectLst/>
                <a:latin typeface="+mj-lt"/>
              </a:rPr>
              <a:t> Listing </a:t>
            </a:r>
            <a:r>
              <a:rPr lang="en-ID" sz="1400" b="0" dirty="0" err="1">
                <a:effectLst/>
                <a:latin typeface="+mj-lt"/>
              </a:rPr>
              <a:t>milik</a:t>
            </a:r>
            <a:r>
              <a:rPr lang="en-ID" sz="1400" b="0" dirty="0">
                <a:effectLst/>
                <a:latin typeface="+mj-lt"/>
              </a:rPr>
              <a:t> Evan yang </a:t>
            </a:r>
            <a:r>
              <a:rPr lang="en-ID" sz="1400" b="0" dirty="0" err="1">
                <a:effectLst/>
                <a:latin typeface="+mj-lt"/>
              </a:rPr>
              <a:t>berkatagori</a:t>
            </a:r>
            <a:r>
              <a:rPr lang="en-ID" sz="1400" b="0" dirty="0">
                <a:effectLst/>
                <a:latin typeface="+mj-lt"/>
              </a:rPr>
              <a:t> Kurang </a:t>
            </a:r>
            <a:r>
              <a:rPr lang="en-ID" sz="1400" b="0" dirty="0" err="1">
                <a:effectLst/>
                <a:latin typeface="+mj-lt"/>
              </a:rPr>
              <a:t>Peminat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memiliki</a:t>
            </a:r>
            <a:r>
              <a:rPr lang="en-ID" sz="1400" b="0" dirty="0">
                <a:effectLst/>
                <a:latin typeface="+mj-lt"/>
              </a:rPr>
              <a:t> price </a:t>
            </a:r>
            <a:r>
              <a:rPr lang="en-ID" sz="1400" b="0" dirty="0" err="1">
                <a:effectLst/>
                <a:latin typeface="+mj-lt"/>
              </a:rPr>
              <a:t>dibawah</a:t>
            </a:r>
            <a:r>
              <a:rPr lang="en-ID" sz="1400" b="0" dirty="0">
                <a:effectLst/>
                <a:latin typeface="+mj-lt"/>
              </a:rPr>
              <a:t> median price listing yang </a:t>
            </a:r>
            <a:r>
              <a:rPr lang="en-ID" sz="1400" b="0" dirty="0" err="1">
                <a:effectLst/>
                <a:latin typeface="+mj-lt"/>
              </a:rPr>
              <a:t>memiliki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kategori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banyak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peminat</a:t>
            </a:r>
            <a:r>
              <a:rPr lang="en-ID" sz="1400" b="0" dirty="0">
                <a:effectLst/>
                <a:latin typeface="+mj-lt"/>
              </a:rPr>
              <a:t> di neighbourhood Bang </a:t>
            </a:r>
            <a:r>
              <a:rPr lang="en-ID" sz="1400" b="0" dirty="0" err="1">
                <a:effectLst/>
                <a:latin typeface="+mj-lt"/>
              </a:rPr>
              <a:t>Khae</a:t>
            </a:r>
            <a:r>
              <a:rPr lang="en-ID" sz="1400" b="0" dirty="0">
                <a:effectLst/>
                <a:latin typeface="+mj-lt"/>
              </a:rPr>
              <a:t>. Hal </a:t>
            </a:r>
            <a:r>
              <a:rPr lang="en-ID" sz="1400" b="0" dirty="0" err="1">
                <a:effectLst/>
                <a:latin typeface="+mj-lt"/>
              </a:rPr>
              <a:t>ini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menunjukkan</a:t>
            </a:r>
            <a:r>
              <a:rPr lang="en-ID" sz="1400" b="0" dirty="0">
                <a:effectLst/>
                <a:latin typeface="+mj-lt"/>
              </a:rPr>
              <a:t> price </a:t>
            </a:r>
            <a:r>
              <a:rPr lang="en-ID" sz="1400" b="0" dirty="0" err="1">
                <a:effectLst/>
                <a:latin typeface="+mj-lt"/>
              </a:rPr>
              <a:t>bukanlah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faktor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utama</a:t>
            </a:r>
            <a:r>
              <a:rPr lang="en-ID" sz="1400" b="0" dirty="0">
                <a:effectLst/>
                <a:latin typeface="+mj-lt"/>
              </a:rPr>
              <a:t> yang </a:t>
            </a:r>
            <a:r>
              <a:rPr lang="en-ID" sz="1400" b="0" dirty="0" err="1">
                <a:effectLst/>
                <a:latin typeface="+mj-lt"/>
              </a:rPr>
              <a:t>membuatnya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kurang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peminat</a:t>
            </a:r>
            <a:r>
              <a:rPr lang="en-ID" sz="1400" b="0" dirty="0">
                <a:effectLst/>
                <a:latin typeface="+mj-lt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ID" sz="1400" b="0" dirty="0" err="1">
                <a:effectLst/>
                <a:latin typeface="+mj-lt"/>
              </a:rPr>
              <a:t>Terlihat</a:t>
            </a:r>
            <a:r>
              <a:rPr lang="en-ID" sz="1400" b="0" dirty="0">
                <a:effectLst/>
                <a:latin typeface="+mj-lt"/>
              </a:rPr>
              <a:t> Listing </a:t>
            </a:r>
            <a:r>
              <a:rPr lang="en-ID" sz="1400" b="0" dirty="0" err="1">
                <a:effectLst/>
                <a:latin typeface="+mj-lt"/>
              </a:rPr>
              <a:t>milik</a:t>
            </a:r>
            <a:r>
              <a:rPr lang="en-ID" sz="1400" b="0" dirty="0">
                <a:effectLst/>
                <a:latin typeface="+mj-lt"/>
              </a:rPr>
              <a:t> Evan yang </a:t>
            </a:r>
            <a:r>
              <a:rPr lang="en-ID" sz="1400" b="0" dirty="0" err="1">
                <a:effectLst/>
                <a:latin typeface="+mj-lt"/>
              </a:rPr>
              <a:t>berkatagori</a:t>
            </a:r>
            <a:r>
              <a:rPr lang="en-ID" sz="1400" b="0" dirty="0">
                <a:effectLst/>
                <a:latin typeface="+mj-lt"/>
              </a:rPr>
              <a:t> Kurang </a:t>
            </a:r>
            <a:r>
              <a:rPr lang="en-ID" sz="1400" b="0" dirty="0" err="1">
                <a:effectLst/>
                <a:latin typeface="+mj-lt"/>
              </a:rPr>
              <a:t>Peminat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memiliki</a:t>
            </a:r>
            <a:r>
              <a:rPr lang="en-ID" sz="1400" b="0" dirty="0">
                <a:effectLst/>
                <a:latin typeface="+mj-lt"/>
              </a:rPr>
              <a:t> minimum nights </a:t>
            </a:r>
            <a:r>
              <a:rPr lang="en-ID" sz="1400" b="0" dirty="0" err="1">
                <a:effectLst/>
                <a:latin typeface="+mj-lt"/>
              </a:rPr>
              <a:t>diatas</a:t>
            </a:r>
            <a:r>
              <a:rPr lang="en-ID" sz="1400" b="0" dirty="0">
                <a:effectLst/>
                <a:latin typeface="+mj-lt"/>
              </a:rPr>
              <a:t> median minimum nights listing yang </a:t>
            </a:r>
            <a:r>
              <a:rPr lang="en-ID" sz="1400" b="0" dirty="0" err="1">
                <a:effectLst/>
                <a:latin typeface="+mj-lt"/>
              </a:rPr>
              <a:t>memiliki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kategori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banyak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peminat</a:t>
            </a:r>
            <a:r>
              <a:rPr lang="en-ID" sz="1400" b="0" dirty="0">
                <a:effectLst/>
                <a:latin typeface="+mj-lt"/>
              </a:rPr>
              <a:t> di neighbourhood Bang </a:t>
            </a:r>
            <a:r>
              <a:rPr lang="en-ID" sz="1400" b="0" dirty="0" err="1">
                <a:effectLst/>
                <a:latin typeface="+mj-lt"/>
              </a:rPr>
              <a:t>Khae</a:t>
            </a:r>
            <a:r>
              <a:rPr lang="en-ID" sz="1400" b="0" dirty="0">
                <a:effectLst/>
                <a:latin typeface="+mj-lt"/>
              </a:rPr>
              <a:t>. Hal </a:t>
            </a:r>
            <a:r>
              <a:rPr lang="en-ID" sz="1400" b="0" dirty="0" err="1">
                <a:effectLst/>
                <a:latin typeface="+mj-lt"/>
              </a:rPr>
              <a:t>ini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menunjukkan</a:t>
            </a:r>
            <a:r>
              <a:rPr lang="en-ID" sz="1400" b="0" dirty="0">
                <a:effectLst/>
                <a:latin typeface="+mj-lt"/>
              </a:rPr>
              <a:t> minimum nights </a:t>
            </a:r>
            <a:r>
              <a:rPr lang="en-ID" sz="1400" b="0" dirty="0" err="1">
                <a:effectLst/>
                <a:latin typeface="+mj-lt"/>
              </a:rPr>
              <a:t>bisa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menjadi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faktor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utama</a:t>
            </a:r>
            <a:r>
              <a:rPr lang="en-ID" sz="1400" b="0" dirty="0">
                <a:effectLst/>
                <a:latin typeface="+mj-lt"/>
              </a:rPr>
              <a:t> yang </a:t>
            </a:r>
            <a:r>
              <a:rPr lang="en-ID" sz="1400" b="0" dirty="0" err="1">
                <a:effectLst/>
                <a:latin typeface="+mj-lt"/>
              </a:rPr>
              <a:t>membuatnya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kurang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peminat</a:t>
            </a:r>
            <a:r>
              <a:rPr lang="en-ID" sz="1400" b="0" dirty="0">
                <a:effectLst/>
                <a:latin typeface="+mj-lt"/>
              </a:rPr>
              <a:t>. Minimum nights yang </a:t>
            </a:r>
            <a:r>
              <a:rPr lang="en-ID" sz="1400" b="0" dirty="0" err="1">
                <a:effectLst/>
                <a:latin typeface="+mj-lt"/>
              </a:rPr>
              <a:t>kecil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memberikan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waktu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penyewaan</a:t>
            </a:r>
            <a:r>
              <a:rPr lang="en-ID" sz="1400" b="0" dirty="0">
                <a:effectLst/>
                <a:latin typeface="+mj-lt"/>
              </a:rPr>
              <a:t> yang </a:t>
            </a:r>
            <a:r>
              <a:rPr lang="en-ID" sz="1400" b="0" dirty="0" err="1">
                <a:effectLst/>
                <a:latin typeface="+mj-lt"/>
              </a:rPr>
              <a:t>fleksibel</a:t>
            </a:r>
            <a:r>
              <a:rPr lang="en-ID" sz="1400" b="0" dirty="0">
                <a:effectLst/>
                <a:latin typeface="+mj-lt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latin typeface="+mj-lt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ID" sz="14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6BB41A-042F-BB33-0476-FF0BC7FA3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84" y="1784468"/>
            <a:ext cx="6820535" cy="328906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7AE6E1B-39ED-8C58-3031-47258F856523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DCB0D6-2C55-0609-FD4E-8B4DC66BB81E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30081A9D-77EE-16BE-868E-B1E12E72FD8A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132835C4-CB15-ABCF-22FB-CDC9760BDBE8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489671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0B893-5EE0-8BC7-12B0-F5784B566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CB05B-EBF0-0809-C11D-4254EE97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Listing Milik Evan </a:t>
            </a:r>
            <a:r>
              <a:rPr lang="en-US" b="1" dirty="0" err="1"/>
              <a:t>dengan</a:t>
            </a:r>
            <a:r>
              <a:rPr lang="en-US" b="1" dirty="0"/>
              <a:t> </a:t>
            </a:r>
            <a:r>
              <a:rPr lang="en-US" b="1" dirty="0" err="1"/>
              <a:t>Kategori</a:t>
            </a:r>
            <a:r>
              <a:rPr lang="en-US" b="1" dirty="0"/>
              <a:t> Kurang </a:t>
            </a:r>
            <a:r>
              <a:rPr lang="en-US" b="1" dirty="0" err="1"/>
              <a:t>Peminat</a:t>
            </a:r>
            <a:r>
              <a:rPr lang="en-US" b="1" dirty="0"/>
              <a:t> pada </a:t>
            </a:r>
            <a:r>
              <a:rPr lang="en-US" b="1" dirty="0" err="1"/>
              <a:t>Neighbourhood</a:t>
            </a:r>
            <a:r>
              <a:rPr lang="en-US" b="1" dirty="0"/>
              <a:t> Bang Khai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F75E4-A6CC-FFEB-4BC8-B30A4698A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61781"/>
            <a:ext cx="5257800" cy="435133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en-ID" sz="1600" b="1" dirty="0">
                <a:latin typeface="+mj-lt"/>
              </a:rPr>
              <a:t>Insight:</a:t>
            </a:r>
          </a:p>
          <a:p>
            <a:pPr algn="just">
              <a:lnSpc>
                <a:spcPct val="100000"/>
              </a:lnSpc>
            </a:pPr>
            <a:r>
              <a:rPr lang="en-ID" sz="1600" dirty="0" err="1">
                <a:effectLst/>
                <a:latin typeface="+mj-lt"/>
              </a:rPr>
              <a:t>Terlihat</a:t>
            </a:r>
            <a:r>
              <a:rPr lang="en-ID" sz="1600" dirty="0">
                <a:effectLst/>
                <a:latin typeface="+mj-lt"/>
              </a:rPr>
              <a:t> Listing </a:t>
            </a:r>
            <a:r>
              <a:rPr lang="en-ID" sz="1600" dirty="0" err="1">
                <a:effectLst/>
                <a:latin typeface="+mj-lt"/>
              </a:rPr>
              <a:t>milik</a:t>
            </a:r>
            <a:r>
              <a:rPr lang="en-ID" sz="1600" dirty="0">
                <a:effectLst/>
                <a:latin typeface="+mj-lt"/>
              </a:rPr>
              <a:t> Evan yang </a:t>
            </a:r>
            <a:r>
              <a:rPr lang="en-ID" sz="1600" dirty="0" err="1">
                <a:effectLst/>
                <a:latin typeface="+mj-lt"/>
              </a:rPr>
              <a:t>berkatagori</a:t>
            </a:r>
            <a:r>
              <a:rPr lang="en-ID" sz="1600" dirty="0">
                <a:effectLst/>
                <a:latin typeface="+mj-lt"/>
              </a:rPr>
              <a:t> Kurang </a:t>
            </a:r>
            <a:r>
              <a:rPr lang="en-ID" sz="1600" dirty="0" err="1">
                <a:effectLst/>
                <a:latin typeface="+mj-lt"/>
              </a:rPr>
              <a:t>Peminat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memiliki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lokasi</a:t>
            </a:r>
            <a:r>
              <a:rPr lang="en-ID" sz="1600" dirty="0">
                <a:effectLst/>
                <a:latin typeface="+mj-lt"/>
              </a:rPr>
              <a:t> yang </a:t>
            </a:r>
            <a:r>
              <a:rPr lang="en-ID" sz="1600" dirty="0" err="1">
                <a:effectLst/>
                <a:latin typeface="+mj-lt"/>
              </a:rPr>
              <a:t>lebih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jauh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dari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pusat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perbelanjaan</a:t>
            </a:r>
            <a:r>
              <a:rPr lang="en-ID" sz="1600" dirty="0">
                <a:effectLst/>
                <a:latin typeface="+mj-lt"/>
              </a:rPr>
              <a:t> Bang </a:t>
            </a:r>
            <a:r>
              <a:rPr lang="en-ID" sz="1600" dirty="0" err="1">
                <a:effectLst/>
                <a:latin typeface="+mj-lt"/>
              </a:rPr>
              <a:t>Khae</a:t>
            </a:r>
            <a:r>
              <a:rPr lang="en-ID" sz="1600" dirty="0">
                <a:effectLst/>
                <a:latin typeface="+mj-lt"/>
              </a:rPr>
              <a:t> The Mall </a:t>
            </a:r>
            <a:r>
              <a:rPr lang="en-ID" sz="1600" dirty="0" err="1">
                <a:effectLst/>
                <a:latin typeface="+mj-lt"/>
              </a:rPr>
              <a:t>Lifestore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Bangkae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bila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dibandingkan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dengan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lokasi</a:t>
            </a:r>
            <a:r>
              <a:rPr lang="en-ID" sz="1600" dirty="0">
                <a:effectLst/>
                <a:latin typeface="+mj-lt"/>
              </a:rPr>
              <a:t> listing yang </a:t>
            </a:r>
            <a:r>
              <a:rPr lang="en-ID" sz="1600" dirty="0" err="1">
                <a:effectLst/>
                <a:latin typeface="+mj-lt"/>
              </a:rPr>
              <a:t>memiliki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kategori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banyak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peminat</a:t>
            </a:r>
            <a:r>
              <a:rPr lang="en-ID" sz="1600" dirty="0">
                <a:effectLst/>
                <a:latin typeface="+mj-lt"/>
              </a:rPr>
              <a:t> di neighbourhood Bang </a:t>
            </a:r>
            <a:r>
              <a:rPr lang="en-ID" sz="1600" dirty="0" err="1">
                <a:effectLst/>
                <a:latin typeface="+mj-lt"/>
              </a:rPr>
              <a:t>Khae</a:t>
            </a:r>
            <a:r>
              <a:rPr lang="en-ID" sz="1600" dirty="0">
                <a:effectLst/>
                <a:latin typeface="+mj-lt"/>
              </a:rPr>
              <a:t>. Hal </a:t>
            </a:r>
            <a:r>
              <a:rPr lang="en-ID" sz="1600" dirty="0" err="1">
                <a:effectLst/>
                <a:latin typeface="+mj-lt"/>
              </a:rPr>
              <a:t>ini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menunjukkan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lokasi</a:t>
            </a:r>
            <a:r>
              <a:rPr lang="en-ID" sz="1600" dirty="0">
                <a:effectLst/>
                <a:latin typeface="+mj-lt"/>
              </a:rPr>
              <a:t> listing </a:t>
            </a:r>
            <a:r>
              <a:rPr lang="en-ID" sz="1600" dirty="0" err="1">
                <a:effectLst/>
                <a:latin typeface="+mj-lt"/>
              </a:rPr>
              <a:t>bisa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menjadi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faktor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utama</a:t>
            </a:r>
            <a:r>
              <a:rPr lang="en-ID" sz="1600" dirty="0">
                <a:effectLst/>
                <a:latin typeface="+mj-lt"/>
              </a:rPr>
              <a:t> yang </a:t>
            </a:r>
            <a:r>
              <a:rPr lang="en-ID" sz="1600" dirty="0" err="1">
                <a:effectLst/>
                <a:latin typeface="+mj-lt"/>
              </a:rPr>
              <a:t>membuatnya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kurang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peminat</a:t>
            </a:r>
            <a:r>
              <a:rPr lang="en-ID" sz="1600" dirty="0">
                <a:effectLst/>
                <a:latin typeface="+mj-lt"/>
              </a:rPr>
              <a:t>. </a:t>
            </a:r>
            <a:r>
              <a:rPr lang="en-ID" sz="1600" dirty="0" err="1">
                <a:effectLst/>
                <a:latin typeface="+mj-lt"/>
              </a:rPr>
              <a:t>Mungkin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pengguna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lebih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tertarik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untuk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memilih</a:t>
            </a:r>
            <a:r>
              <a:rPr lang="en-ID" sz="1600" dirty="0">
                <a:effectLst/>
                <a:latin typeface="+mj-lt"/>
              </a:rPr>
              <a:t> listing yang </a:t>
            </a:r>
            <a:r>
              <a:rPr lang="en-ID" sz="1600" dirty="0" err="1">
                <a:effectLst/>
                <a:latin typeface="+mj-lt"/>
              </a:rPr>
              <a:t>dekat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dengan</a:t>
            </a:r>
            <a:r>
              <a:rPr lang="en-ID" sz="1600" dirty="0">
                <a:effectLst/>
                <a:latin typeface="+mj-lt"/>
              </a:rPr>
              <a:t> The Mall </a:t>
            </a:r>
            <a:r>
              <a:rPr lang="en-ID" sz="1600" dirty="0" err="1">
                <a:effectLst/>
                <a:latin typeface="+mj-lt"/>
              </a:rPr>
              <a:t>Lifestore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Bangkae</a:t>
            </a:r>
            <a:r>
              <a:rPr lang="en-ID" sz="1600" dirty="0">
                <a:effectLst/>
                <a:latin typeface="+mj-lt"/>
              </a:rPr>
              <a:t>. </a:t>
            </a:r>
          </a:p>
          <a:p>
            <a:pPr algn="just">
              <a:lnSpc>
                <a:spcPct val="100000"/>
              </a:lnSpc>
            </a:pPr>
            <a:r>
              <a:rPr lang="en-ID" sz="1600" dirty="0">
                <a:effectLst/>
                <a:latin typeface="+mj-lt"/>
              </a:rPr>
              <a:t>Faktor lain yang </a:t>
            </a:r>
            <a:r>
              <a:rPr lang="en-ID" sz="1600" dirty="0" err="1">
                <a:effectLst/>
                <a:latin typeface="+mj-lt"/>
              </a:rPr>
              <a:t>dapat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membuat</a:t>
            </a:r>
            <a:r>
              <a:rPr lang="en-ID" sz="1600" dirty="0">
                <a:effectLst/>
                <a:latin typeface="+mj-lt"/>
              </a:rPr>
              <a:t> listing </a:t>
            </a:r>
            <a:r>
              <a:rPr lang="en-ID" sz="1600" dirty="0" err="1">
                <a:effectLst/>
                <a:latin typeface="+mj-lt"/>
              </a:rPr>
              <a:t>milik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evan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tersebut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kurang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peminat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antara</a:t>
            </a:r>
            <a:r>
              <a:rPr lang="en-ID" sz="1600" dirty="0">
                <a:effectLst/>
                <a:latin typeface="+mj-lt"/>
              </a:rPr>
              <a:t> lain:</a:t>
            </a: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D" sz="1600" dirty="0" err="1">
                <a:effectLst/>
                <a:latin typeface="+mj-lt"/>
              </a:rPr>
              <a:t>Fasilitas</a:t>
            </a:r>
            <a:r>
              <a:rPr lang="en-ID" sz="1600" dirty="0">
                <a:effectLst/>
                <a:latin typeface="+mj-lt"/>
              </a:rPr>
              <a:t> listing yang </a:t>
            </a:r>
            <a:r>
              <a:rPr lang="en-ID" sz="1600" dirty="0" err="1">
                <a:effectLst/>
                <a:latin typeface="+mj-lt"/>
              </a:rPr>
              <a:t>kurang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memadai</a:t>
            </a:r>
            <a:endParaRPr lang="en-ID" sz="1600" dirty="0">
              <a:latin typeface="+mj-lt"/>
            </a:endParaRP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D" sz="1600" dirty="0" err="1">
                <a:effectLst/>
                <a:latin typeface="+mj-lt"/>
              </a:rPr>
              <a:t>Keamanan</a:t>
            </a:r>
            <a:r>
              <a:rPr lang="en-ID" sz="1600" dirty="0">
                <a:effectLst/>
                <a:latin typeface="+mj-lt"/>
              </a:rPr>
              <a:t> yang </a:t>
            </a:r>
            <a:r>
              <a:rPr lang="en-ID" sz="1600" dirty="0" err="1">
                <a:effectLst/>
                <a:latin typeface="+mj-lt"/>
              </a:rPr>
              <a:t>diberikan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kurang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baik</a:t>
            </a:r>
            <a:endParaRPr lang="en-ID" sz="1600" dirty="0">
              <a:latin typeface="+mj-lt"/>
            </a:endParaRP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D" sz="1600" dirty="0" err="1">
                <a:effectLst/>
                <a:latin typeface="+mj-lt"/>
              </a:rPr>
              <a:t>Deskripsi</a:t>
            </a:r>
            <a:r>
              <a:rPr lang="en-ID" sz="1600" dirty="0">
                <a:effectLst/>
                <a:latin typeface="+mj-lt"/>
              </a:rPr>
              <a:t> dan </a:t>
            </a:r>
            <a:r>
              <a:rPr lang="en-ID" sz="1600" dirty="0" err="1">
                <a:effectLst/>
                <a:latin typeface="+mj-lt"/>
              </a:rPr>
              <a:t>foto</a:t>
            </a:r>
            <a:r>
              <a:rPr lang="en-ID" sz="1600" dirty="0">
                <a:effectLst/>
                <a:latin typeface="+mj-lt"/>
              </a:rPr>
              <a:t> yang </a:t>
            </a:r>
            <a:r>
              <a:rPr lang="en-ID" sz="1600" dirty="0" err="1">
                <a:effectLst/>
                <a:latin typeface="+mj-lt"/>
              </a:rPr>
              <a:t>kurang</a:t>
            </a:r>
            <a:r>
              <a:rPr lang="en-ID" sz="1600" dirty="0">
                <a:effectLst/>
                <a:latin typeface="+mj-lt"/>
              </a:rPr>
              <a:t> </a:t>
            </a:r>
            <a:r>
              <a:rPr lang="en-ID" sz="1600" dirty="0" err="1">
                <a:effectLst/>
                <a:latin typeface="+mj-lt"/>
              </a:rPr>
              <a:t>menarik</a:t>
            </a:r>
            <a:r>
              <a:rPr lang="en-ID" sz="1600" dirty="0">
                <a:effectLst/>
                <a:latin typeface="+mj-lt"/>
              </a:rPr>
              <a:t> dan </a:t>
            </a:r>
            <a:r>
              <a:rPr lang="en-ID" sz="1600" dirty="0" err="1">
                <a:effectLst/>
                <a:latin typeface="+mj-lt"/>
              </a:rPr>
              <a:t>lengkap</a:t>
            </a:r>
            <a:endParaRPr lang="en-ID" sz="1600" dirty="0">
              <a:effectLst/>
              <a:latin typeface="+mj-lt"/>
            </a:endParaRPr>
          </a:p>
          <a:p>
            <a:pPr algn="just">
              <a:lnSpc>
                <a:spcPct val="100000"/>
              </a:lnSpc>
            </a:pPr>
            <a:endParaRPr lang="en-US" sz="1600" dirty="0">
              <a:latin typeface="+mj-lt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ID" sz="16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A1E0EA-FA79-840D-F8D6-1ADE225B5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63804"/>
            <a:ext cx="4919685" cy="357673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C3D5E9E-E5D2-7455-980D-2C262E734B64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58A2BD-D999-EE57-699F-7E03625D2949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F50AE249-CCC2-BA44-9655-5DDA6A474F0A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623164D8-E17A-FA22-AE0C-BA487BF568A4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273452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89745-FE5C-B03C-AA56-2D1563D8B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C6744-F080-D257-86D4-24C336BA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Listing Milik Evan </a:t>
            </a:r>
            <a:r>
              <a:rPr lang="en-US" b="1" dirty="0" err="1"/>
              <a:t>dengan</a:t>
            </a:r>
            <a:r>
              <a:rPr lang="en-US" b="1" dirty="0"/>
              <a:t> </a:t>
            </a:r>
            <a:r>
              <a:rPr lang="en-US" b="1" dirty="0" err="1"/>
              <a:t>Kategori</a:t>
            </a:r>
            <a:r>
              <a:rPr lang="en-US" b="1" dirty="0"/>
              <a:t> Kurang </a:t>
            </a:r>
            <a:r>
              <a:rPr lang="en-US" b="1" dirty="0" err="1"/>
              <a:t>Peminat</a:t>
            </a:r>
            <a:r>
              <a:rPr lang="en-US" b="1" dirty="0"/>
              <a:t> pada </a:t>
            </a:r>
            <a:r>
              <a:rPr lang="en-US" b="1" dirty="0" err="1"/>
              <a:t>Neighbourhood</a:t>
            </a:r>
            <a:r>
              <a:rPr lang="en-US" b="1" dirty="0"/>
              <a:t> Bang Na</a:t>
            </a:r>
            <a:endParaRPr lang="en-ID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DBE2A-EC99-6181-8DD7-5AEE2B808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9600" y="1414893"/>
            <a:ext cx="4962193" cy="43513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ID" sz="1600" b="1" dirty="0">
                <a:effectLst/>
                <a:latin typeface="+mj-lt"/>
              </a:rPr>
              <a:t>Insight:</a:t>
            </a:r>
          </a:p>
          <a:p>
            <a:pPr algn="just">
              <a:lnSpc>
                <a:spcPct val="120000"/>
              </a:lnSpc>
            </a:pPr>
            <a:r>
              <a:rPr lang="en-ID" sz="1600" b="0" dirty="0" err="1">
                <a:effectLst/>
                <a:latin typeface="+mj-lt"/>
              </a:rPr>
              <a:t>Terlihat</a:t>
            </a:r>
            <a:r>
              <a:rPr lang="en-ID" sz="1600" b="0" dirty="0">
                <a:effectLst/>
                <a:latin typeface="+mj-lt"/>
              </a:rPr>
              <a:t> Listing </a:t>
            </a:r>
            <a:r>
              <a:rPr lang="en-ID" sz="1600" b="0" dirty="0" err="1">
                <a:effectLst/>
                <a:latin typeface="+mj-lt"/>
              </a:rPr>
              <a:t>milik</a:t>
            </a:r>
            <a:r>
              <a:rPr lang="en-ID" sz="1600" b="0" dirty="0">
                <a:effectLst/>
                <a:latin typeface="+mj-lt"/>
              </a:rPr>
              <a:t> Evan yang </a:t>
            </a:r>
            <a:r>
              <a:rPr lang="en-ID" sz="1600" b="0" dirty="0" err="1">
                <a:effectLst/>
                <a:latin typeface="+mj-lt"/>
              </a:rPr>
              <a:t>berkatagori</a:t>
            </a:r>
            <a:r>
              <a:rPr lang="en-ID" sz="1600" b="0" dirty="0">
                <a:effectLst/>
                <a:latin typeface="+mj-lt"/>
              </a:rPr>
              <a:t> Kurang </a:t>
            </a:r>
            <a:r>
              <a:rPr lang="en-ID" sz="1600" b="0" dirty="0" err="1">
                <a:effectLst/>
                <a:latin typeface="+mj-lt"/>
              </a:rPr>
              <a:t>Peminat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memiliki</a:t>
            </a:r>
            <a:r>
              <a:rPr lang="en-ID" sz="1600" b="0" dirty="0">
                <a:effectLst/>
                <a:latin typeface="+mj-lt"/>
              </a:rPr>
              <a:t> price </a:t>
            </a:r>
            <a:r>
              <a:rPr lang="en-ID" sz="1600" b="0" dirty="0" err="1">
                <a:effectLst/>
                <a:latin typeface="+mj-lt"/>
              </a:rPr>
              <a:t>diatas</a:t>
            </a:r>
            <a:r>
              <a:rPr lang="en-ID" sz="1600" b="0" dirty="0">
                <a:effectLst/>
                <a:latin typeface="+mj-lt"/>
              </a:rPr>
              <a:t> median price listing yang </a:t>
            </a:r>
            <a:r>
              <a:rPr lang="en-ID" sz="1600" b="0" dirty="0" err="1">
                <a:effectLst/>
                <a:latin typeface="+mj-lt"/>
              </a:rPr>
              <a:t>memiliki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kategori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banyak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peminat</a:t>
            </a:r>
            <a:r>
              <a:rPr lang="en-ID" sz="1600" b="0" dirty="0">
                <a:effectLst/>
                <a:latin typeface="+mj-lt"/>
              </a:rPr>
              <a:t> di neighbourhood Bang Na. Hal </a:t>
            </a:r>
            <a:r>
              <a:rPr lang="en-ID" sz="1600" b="0" dirty="0" err="1">
                <a:effectLst/>
                <a:latin typeface="+mj-lt"/>
              </a:rPr>
              <a:t>ini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menunjukkan</a:t>
            </a:r>
            <a:r>
              <a:rPr lang="en-ID" sz="1600" b="0" dirty="0">
                <a:effectLst/>
                <a:latin typeface="+mj-lt"/>
              </a:rPr>
              <a:t> price </a:t>
            </a:r>
            <a:r>
              <a:rPr lang="en-ID" sz="1600" b="0" dirty="0" err="1">
                <a:effectLst/>
                <a:latin typeface="+mj-lt"/>
              </a:rPr>
              <a:t>bisa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menjadi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faktor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utama</a:t>
            </a:r>
            <a:r>
              <a:rPr lang="en-ID" sz="1600" b="0" dirty="0">
                <a:effectLst/>
                <a:latin typeface="+mj-lt"/>
              </a:rPr>
              <a:t> yang </a:t>
            </a:r>
            <a:r>
              <a:rPr lang="en-ID" sz="1600" b="0" dirty="0" err="1">
                <a:effectLst/>
                <a:latin typeface="+mj-lt"/>
              </a:rPr>
              <a:t>membuatnya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kurang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peminat</a:t>
            </a:r>
            <a:r>
              <a:rPr lang="en-ID" sz="1600" b="0" dirty="0">
                <a:effectLst/>
                <a:latin typeface="+mj-lt"/>
              </a:rPr>
              <a:t>. Kita </a:t>
            </a:r>
            <a:r>
              <a:rPr lang="en-ID" sz="1600" b="0" dirty="0" err="1">
                <a:effectLst/>
                <a:latin typeface="+mj-lt"/>
              </a:rPr>
              <a:t>ketahui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bersama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kalau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peengguna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akan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lebih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memilih</a:t>
            </a:r>
            <a:r>
              <a:rPr lang="en-ID" sz="1600" b="0" dirty="0">
                <a:effectLst/>
                <a:latin typeface="+mj-lt"/>
              </a:rPr>
              <a:t> price yang </a:t>
            </a:r>
            <a:r>
              <a:rPr lang="en-ID" sz="1600" b="0" dirty="0" err="1">
                <a:effectLst/>
                <a:latin typeface="+mj-lt"/>
              </a:rPr>
              <a:t>lebih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kecil</a:t>
            </a:r>
            <a:r>
              <a:rPr lang="en-ID" sz="1600" b="0" dirty="0">
                <a:effectLst/>
                <a:latin typeface="+mj-lt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ID" sz="1600" b="0" dirty="0" err="1">
                <a:effectLst/>
                <a:latin typeface="+mj-lt"/>
              </a:rPr>
              <a:t>Terlihat</a:t>
            </a:r>
            <a:r>
              <a:rPr lang="en-ID" sz="1600" b="0" dirty="0">
                <a:effectLst/>
                <a:latin typeface="+mj-lt"/>
              </a:rPr>
              <a:t> Listing </a:t>
            </a:r>
            <a:r>
              <a:rPr lang="en-ID" sz="1600" b="0" dirty="0" err="1">
                <a:effectLst/>
                <a:latin typeface="+mj-lt"/>
              </a:rPr>
              <a:t>milik</a:t>
            </a:r>
            <a:r>
              <a:rPr lang="en-ID" sz="1600" b="0" dirty="0">
                <a:effectLst/>
                <a:latin typeface="+mj-lt"/>
              </a:rPr>
              <a:t> Evan yang </a:t>
            </a:r>
            <a:r>
              <a:rPr lang="en-ID" sz="1600" b="0" dirty="0" err="1">
                <a:effectLst/>
                <a:latin typeface="+mj-lt"/>
              </a:rPr>
              <a:t>berkatagori</a:t>
            </a:r>
            <a:r>
              <a:rPr lang="en-ID" sz="1600" b="0" dirty="0">
                <a:effectLst/>
                <a:latin typeface="+mj-lt"/>
              </a:rPr>
              <a:t> Kurang </a:t>
            </a:r>
            <a:r>
              <a:rPr lang="en-ID" sz="1600" b="0" dirty="0" err="1">
                <a:effectLst/>
                <a:latin typeface="+mj-lt"/>
              </a:rPr>
              <a:t>Peminat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memiliki</a:t>
            </a:r>
            <a:r>
              <a:rPr lang="en-ID" sz="1600" b="0" dirty="0">
                <a:effectLst/>
                <a:latin typeface="+mj-lt"/>
              </a:rPr>
              <a:t> minimum nights </a:t>
            </a:r>
            <a:r>
              <a:rPr lang="en-ID" sz="1600" b="0" dirty="0" err="1">
                <a:effectLst/>
                <a:latin typeface="+mj-lt"/>
              </a:rPr>
              <a:t>diatas</a:t>
            </a:r>
            <a:r>
              <a:rPr lang="en-ID" sz="1600" b="0" dirty="0">
                <a:effectLst/>
                <a:latin typeface="+mj-lt"/>
              </a:rPr>
              <a:t> median minimum nights listing yang </a:t>
            </a:r>
            <a:r>
              <a:rPr lang="en-ID" sz="1600" b="0" dirty="0" err="1">
                <a:effectLst/>
                <a:latin typeface="+mj-lt"/>
              </a:rPr>
              <a:t>memiliki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kategori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banyak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peminat</a:t>
            </a:r>
            <a:r>
              <a:rPr lang="en-ID" sz="1600" b="0" dirty="0">
                <a:effectLst/>
                <a:latin typeface="+mj-lt"/>
              </a:rPr>
              <a:t> di neighbourhood Bang Na. Hal </a:t>
            </a:r>
            <a:r>
              <a:rPr lang="en-ID" sz="1600" b="0" dirty="0" err="1">
                <a:effectLst/>
                <a:latin typeface="+mj-lt"/>
              </a:rPr>
              <a:t>ini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menunjukkan</a:t>
            </a:r>
            <a:r>
              <a:rPr lang="en-ID" sz="1600" b="0" dirty="0">
                <a:effectLst/>
                <a:latin typeface="+mj-lt"/>
              </a:rPr>
              <a:t> minimum nights </a:t>
            </a:r>
            <a:r>
              <a:rPr lang="en-ID" sz="1600" b="0" dirty="0" err="1">
                <a:effectLst/>
                <a:latin typeface="+mj-lt"/>
              </a:rPr>
              <a:t>bukanlah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menjadi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faktor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utama</a:t>
            </a:r>
            <a:r>
              <a:rPr lang="en-ID" sz="1600" b="0" dirty="0">
                <a:effectLst/>
                <a:latin typeface="+mj-lt"/>
              </a:rPr>
              <a:t> yang </a:t>
            </a:r>
            <a:r>
              <a:rPr lang="en-ID" sz="1600" b="0" dirty="0" err="1">
                <a:effectLst/>
                <a:latin typeface="+mj-lt"/>
              </a:rPr>
              <a:t>membuatnya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kurang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peminat</a:t>
            </a:r>
            <a:r>
              <a:rPr lang="en-ID" sz="1600" b="0" dirty="0">
                <a:effectLst/>
                <a:latin typeface="+mj-lt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sz="16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6CCC6-197E-E5E9-708D-066B35944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07" y="1854482"/>
            <a:ext cx="6577633" cy="31490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67E7D06-9BCA-BCE1-B00D-A35275D33839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74A97B-E5CF-2200-E11A-2C30D28CA311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9D089046-E933-381B-9D19-5CE092CCBD64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A438A33D-644C-52A3-2A1B-724E16BB44B3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117954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9260-01E9-2822-D6D0-703A3D620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30874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 err="1"/>
              <a:t>Pendahuluan</a:t>
            </a:r>
            <a:endParaRPr lang="en-ID" sz="96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B688AC-14FE-A43C-BACC-EAC5FA5B472F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E32BCD-79E6-8E9B-5224-722B5E3BAC7E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2E69791F-E214-8EC9-1EAF-32D5E06F370C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1087C44A-A641-760D-3EEB-836E92CEB126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423496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93D25-9C8B-8022-F892-C040264B9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093B-33C9-30C0-86F0-FCF562658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Listing Milik Evan </a:t>
            </a:r>
            <a:r>
              <a:rPr lang="en-US" b="1" dirty="0" err="1"/>
              <a:t>dengan</a:t>
            </a:r>
            <a:r>
              <a:rPr lang="en-US" b="1" dirty="0"/>
              <a:t> </a:t>
            </a:r>
            <a:r>
              <a:rPr lang="en-US" b="1" dirty="0" err="1"/>
              <a:t>Kategori</a:t>
            </a:r>
            <a:r>
              <a:rPr lang="en-US" b="1" dirty="0"/>
              <a:t> Kurang </a:t>
            </a:r>
            <a:r>
              <a:rPr lang="en-US" b="1" dirty="0" err="1"/>
              <a:t>Peminat</a:t>
            </a:r>
            <a:r>
              <a:rPr lang="en-US" b="1" dirty="0"/>
              <a:t> pada </a:t>
            </a:r>
            <a:r>
              <a:rPr lang="en-US" b="1" dirty="0" err="1"/>
              <a:t>Neighbourhood</a:t>
            </a:r>
            <a:r>
              <a:rPr lang="en-US" b="1" dirty="0"/>
              <a:t> Bang Na</a:t>
            </a:r>
            <a:endParaRPr lang="en-ID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578E8-D99E-20C2-D027-43FEBC2B8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0" y="1857709"/>
            <a:ext cx="5329000" cy="43513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ID" sz="1400" b="1" dirty="0">
                <a:effectLst/>
                <a:latin typeface="+mj-lt"/>
              </a:rPr>
              <a:t>Insight:</a:t>
            </a:r>
          </a:p>
          <a:p>
            <a:pPr algn="just">
              <a:lnSpc>
                <a:spcPct val="100000"/>
              </a:lnSpc>
            </a:pPr>
            <a:r>
              <a:rPr lang="en-ID" sz="1400" b="0" dirty="0" err="1">
                <a:effectLst/>
                <a:latin typeface="+mj-lt"/>
              </a:rPr>
              <a:t>Terlihat</a:t>
            </a:r>
            <a:r>
              <a:rPr lang="en-ID" sz="1400" b="0" dirty="0">
                <a:effectLst/>
                <a:latin typeface="+mj-lt"/>
              </a:rPr>
              <a:t> Listing </a:t>
            </a:r>
            <a:r>
              <a:rPr lang="en-ID" sz="1400" b="0" dirty="0" err="1">
                <a:effectLst/>
                <a:latin typeface="+mj-lt"/>
              </a:rPr>
              <a:t>milik</a:t>
            </a:r>
            <a:r>
              <a:rPr lang="en-ID" sz="1400" b="0" dirty="0">
                <a:effectLst/>
                <a:latin typeface="+mj-lt"/>
              </a:rPr>
              <a:t> Evan yang </a:t>
            </a:r>
            <a:r>
              <a:rPr lang="en-ID" sz="1400" b="0" dirty="0" err="1">
                <a:effectLst/>
                <a:latin typeface="+mj-lt"/>
              </a:rPr>
              <a:t>berkatagori</a:t>
            </a:r>
            <a:r>
              <a:rPr lang="en-ID" sz="1400" b="0" dirty="0">
                <a:effectLst/>
                <a:latin typeface="+mj-lt"/>
              </a:rPr>
              <a:t> Kurang </a:t>
            </a:r>
            <a:r>
              <a:rPr lang="en-ID" sz="1400" b="0" dirty="0" err="1">
                <a:effectLst/>
                <a:latin typeface="+mj-lt"/>
              </a:rPr>
              <a:t>Peminat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memiliki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lokasi</a:t>
            </a:r>
            <a:r>
              <a:rPr lang="en-ID" sz="1400" b="0" dirty="0">
                <a:effectLst/>
                <a:latin typeface="+mj-lt"/>
              </a:rPr>
              <a:t> yang </a:t>
            </a:r>
            <a:r>
              <a:rPr lang="en-ID" sz="1400" b="0" dirty="0" err="1">
                <a:effectLst/>
                <a:latin typeface="+mj-lt"/>
              </a:rPr>
              <a:t>lebih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jauh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dari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beberapa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objek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wisata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bila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dibandingkan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dengan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lokasi</a:t>
            </a:r>
            <a:r>
              <a:rPr lang="en-ID" sz="1400" b="0" dirty="0">
                <a:effectLst/>
                <a:latin typeface="+mj-lt"/>
              </a:rPr>
              <a:t> listing yang </a:t>
            </a:r>
            <a:r>
              <a:rPr lang="en-ID" sz="1400" b="0" dirty="0" err="1">
                <a:effectLst/>
                <a:latin typeface="+mj-lt"/>
              </a:rPr>
              <a:t>memiliki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kategori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banyak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peminat</a:t>
            </a:r>
            <a:r>
              <a:rPr lang="en-ID" sz="1400" b="0" dirty="0">
                <a:effectLst/>
                <a:latin typeface="+mj-lt"/>
              </a:rPr>
              <a:t> di neighbourhood Bang Na. Hal </a:t>
            </a:r>
            <a:r>
              <a:rPr lang="en-ID" sz="1400" b="0" dirty="0" err="1">
                <a:effectLst/>
                <a:latin typeface="+mj-lt"/>
              </a:rPr>
              <a:t>ini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menunjukkan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lokasi</a:t>
            </a:r>
            <a:r>
              <a:rPr lang="en-ID" sz="1400" b="0" dirty="0">
                <a:effectLst/>
                <a:latin typeface="+mj-lt"/>
              </a:rPr>
              <a:t> listing </a:t>
            </a:r>
            <a:r>
              <a:rPr lang="en-ID" sz="1400" b="0" dirty="0" err="1">
                <a:effectLst/>
                <a:latin typeface="+mj-lt"/>
              </a:rPr>
              <a:t>bisa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menjadi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faktor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utama</a:t>
            </a:r>
            <a:r>
              <a:rPr lang="en-ID" sz="1400" b="0" dirty="0">
                <a:effectLst/>
                <a:latin typeface="+mj-lt"/>
              </a:rPr>
              <a:t> yang </a:t>
            </a:r>
            <a:r>
              <a:rPr lang="en-ID" sz="1400" b="0" dirty="0" err="1">
                <a:effectLst/>
                <a:latin typeface="+mj-lt"/>
              </a:rPr>
              <a:t>membuatnya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kurang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peminat</a:t>
            </a:r>
            <a:r>
              <a:rPr lang="en-ID" sz="1400" b="0" dirty="0">
                <a:effectLst/>
                <a:latin typeface="+mj-lt"/>
              </a:rPr>
              <a:t>. </a:t>
            </a:r>
            <a:r>
              <a:rPr lang="en-ID" sz="1400" b="0" dirty="0" err="1">
                <a:effectLst/>
                <a:latin typeface="+mj-lt"/>
              </a:rPr>
              <a:t>Mungkin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pengguna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lebih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tertarik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untuk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memilih</a:t>
            </a:r>
            <a:r>
              <a:rPr lang="en-ID" sz="1400" b="0" dirty="0">
                <a:effectLst/>
                <a:latin typeface="+mj-lt"/>
              </a:rPr>
              <a:t> listing yang </a:t>
            </a:r>
            <a:r>
              <a:rPr lang="en-ID" sz="1400" b="0" dirty="0" err="1">
                <a:effectLst/>
                <a:latin typeface="+mj-lt"/>
              </a:rPr>
              <a:t>dekat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dengan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objek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wisata</a:t>
            </a:r>
            <a:r>
              <a:rPr lang="en-ID" sz="1400" b="0" dirty="0">
                <a:effectLst/>
                <a:latin typeface="+mj-lt"/>
              </a:rPr>
              <a:t>. </a:t>
            </a:r>
            <a:r>
              <a:rPr lang="en-ID" sz="1400" b="0" dirty="0" err="1">
                <a:effectLst/>
                <a:latin typeface="+mj-lt"/>
              </a:rPr>
              <a:t>Meskipun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ada</a:t>
            </a:r>
            <a:r>
              <a:rPr lang="en-ID" sz="1400" b="0" dirty="0">
                <a:effectLst/>
                <a:latin typeface="+mj-lt"/>
              </a:rPr>
              <a:t> listing yang </a:t>
            </a:r>
            <a:r>
              <a:rPr lang="en-ID" sz="1400" b="0" dirty="0" err="1">
                <a:effectLst/>
                <a:latin typeface="+mj-lt"/>
              </a:rPr>
              <a:t>lebih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jauh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dari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objek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wisata</a:t>
            </a:r>
            <a:r>
              <a:rPr lang="en-ID" sz="1400" b="0" dirty="0">
                <a:effectLst/>
                <a:latin typeface="+mj-lt"/>
              </a:rPr>
              <a:t>, </a:t>
            </a:r>
            <a:r>
              <a:rPr lang="en-ID" sz="1400" b="0" dirty="0" err="1">
                <a:effectLst/>
                <a:latin typeface="+mj-lt"/>
              </a:rPr>
              <a:t>bisa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jadi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terdapat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pengaruh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dari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pricenya</a:t>
            </a:r>
            <a:r>
              <a:rPr lang="en-ID" sz="1400" b="0" dirty="0">
                <a:effectLst/>
                <a:latin typeface="+mj-lt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ID" sz="1400" b="0" dirty="0" err="1">
                <a:effectLst/>
                <a:latin typeface="+mj-lt"/>
              </a:rPr>
              <a:t>faktor</a:t>
            </a:r>
            <a:r>
              <a:rPr lang="en-ID" sz="1400" b="0" dirty="0">
                <a:effectLst/>
                <a:latin typeface="+mj-lt"/>
              </a:rPr>
              <a:t> lain yang </a:t>
            </a:r>
            <a:r>
              <a:rPr lang="en-ID" sz="1400" b="0" dirty="0" err="1">
                <a:effectLst/>
                <a:latin typeface="+mj-lt"/>
              </a:rPr>
              <a:t>dapat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membuat</a:t>
            </a:r>
            <a:r>
              <a:rPr lang="en-ID" sz="1400" b="0" dirty="0">
                <a:effectLst/>
                <a:latin typeface="+mj-lt"/>
              </a:rPr>
              <a:t> listing </a:t>
            </a:r>
            <a:r>
              <a:rPr lang="en-ID" sz="1400" b="0" dirty="0" err="1">
                <a:effectLst/>
                <a:latin typeface="+mj-lt"/>
              </a:rPr>
              <a:t>milik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evan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tersebut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kurang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peminat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antara</a:t>
            </a:r>
            <a:r>
              <a:rPr lang="en-ID" sz="1400" b="0" dirty="0">
                <a:effectLst/>
                <a:latin typeface="+mj-lt"/>
              </a:rPr>
              <a:t> lain:</a:t>
            </a: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D" sz="1400" b="0" dirty="0" err="1">
                <a:effectLst/>
                <a:latin typeface="+mj-lt"/>
              </a:rPr>
              <a:t>Fasilitas</a:t>
            </a:r>
            <a:r>
              <a:rPr lang="en-ID" sz="1400" b="0" dirty="0">
                <a:effectLst/>
                <a:latin typeface="+mj-lt"/>
              </a:rPr>
              <a:t> listing yang </a:t>
            </a:r>
            <a:r>
              <a:rPr lang="en-ID" sz="1400" b="0" dirty="0" err="1">
                <a:effectLst/>
                <a:latin typeface="+mj-lt"/>
              </a:rPr>
              <a:t>kurang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memadai</a:t>
            </a:r>
            <a:endParaRPr lang="en-ID" sz="1400" dirty="0">
              <a:latin typeface="+mj-lt"/>
            </a:endParaRP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D" sz="1400" b="0" dirty="0" err="1">
                <a:effectLst/>
                <a:latin typeface="+mj-lt"/>
              </a:rPr>
              <a:t>Keamanan</a:t>
            </a:r>
            <a:r>
              <a:rPr lang="en-ID" sz="1400" b="0" dirty="0">
                <a:effectLst/>
                <a:latin typeface="+mj-lt"/>
              </a:rPr>
              <a:t> yang </a:t>
            </a:r>
            <a:r>
              <a:rPr lang="en-ID" sz="1400" b="0" dirty="0" err="1">
                <a:effectLst/>
                <a:latin typeface="+mj-lt"/>
              </a:rPr>
              <a:t>diberikan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kurang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baik</a:t>
            </a:r>
            <a:endParaRPr lang="en-ID" sz="1400" dirty="0">
              <a:latin typeface="+mj-lt"/>
            </a:endParaRP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D" sz="1400" b="0" dirty="0" err="1">
                <a:effectLst/>
                <a:latin typeface="+mj-lt"/>
              </a:rPr>
              <a:t>Deskripsi</a:t>
            </a:r>
            <a:r>
              <a:rPr lang="en-ID" sz="1400" b="0" dirty="0">
                <a:effectLst/>
                <a:latin typeface="+mj-lt"/>
              </a:rPr>
              <a:t> dan </a:t>
            </a:r>
            <a:r>
              <a:rPr lang="en-ID" sz="1400" b="0" dirty="0" err="1">
                <a:effectLst/>
                <a:latin typeface="+mj-lt"/>
              </a:rPr>
              <a:t>foto</a:t>
            </a:r>
            <a:r>
              <a:rPr lang="en-ID" sz="1400" b="0" dirty="0">
                <a:effectLst/>
                <a:latin typeface="+mj-lt"/>
              </a:rPr>
              <a:t> yang </a:t>
            </a:r>
            <a:r>
              <a:rPr lang="en-ID" sz="1400" b="0" dirty="0" err="1">
                <a:effectLst/>
                <a:latin typeface="+mj-lt"/>
              </a:rPr>
              <a:t>kurang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menarik</a:t>
            </a:r>
            <a:r>
              <a:rPr lang="en-ID" sz="1400" b="0" dirty="0">
                <a:effectLst/>
                <a:latin typeface="+mj-lt"/>
              </a:rPr>
              <a:t> dan </a:t>
            </a:r>
            <a:r>
              <a:rPr lang="en-ID" sz="1400" b="0" dirty="0" err="1">
                <a:effectLst/>
                <a:latin typeface="+mj-lt"/>
              </a:rPr>
              <a:t>lengkap</a:t>
            </a:r>
            <a:endParaRPr lang="en-ID" sz="1400" b="0" dirty="0">
              <a:effectLst/>
              <a:latin typeface="+mj-lt"/>
            </a:endParaRPr>
          </a:p>
          <a:p>
            <a:pPr algn="just">
              <a:lnSpc>
                <a:spcPct val="100000"/>
              </a:lnSpc>
            </a:pPr>
            <a:endParaRPr lang="en-ID" sz="14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1058F8-55CF-5721-81E2-7995C2417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58" y="2174230"/>
            <a:ext cx="5329001" cy="295931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9D1B04-7328-3A06-D316-99C2C4E8998A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85A5EC-386B-7E6E-E736-7EEF1DFD0A7B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73E98FD4-6668-E91A-27EC-0B51D3E96814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67C552D0-3502-2B31-5320-E560FFB17657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143639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7CDA0-C4E8-1587-3E5C-BA7E9EE57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972C9-56AB-DADE-FA94-70B55284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Kesimpulan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AA0D1-1741-97E3-F74A-54778C684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" y="1247687"/>
            <a:ext cx="10855960" cy="4351338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00000"/>
              </a:lnSpc>
              <a:spcBef>
                <a:spcPts val="800"/>
              </a:spcBef>
              <a:buNone/>
            </a:pPr>
            <a:r>
              <a:rPr lang="en-ID" sz="1800" b="0" dirty="0">
                <a:effectLst/>
                <a:latin typeface="+mj-lt"/>
              </a:rPr>
              <a:t>Kesimpulan yang </a:t>
            </a:r>
            <a:r>
              <a:rPr lang="en-ID" sz="1800" b="0" dirty="0" err="1">
                <a:effectLst/>
                <a:latin typeface="+mj-lt"/>
              </a:rPr>
              <a:t>didapatkan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dari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analisis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secara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umum,yaitu</a:t>
            </a:r>
            <a:r>
              <a:rPr lang="en-ID" sz="1800" b="0" dirty="0">
                <a:effectLst/>
                <a:latin typeface="+mj-lt"/>
              </a:rPr>
              <a:t>:</a:t>
            </a:r>
          </a:p>
          <a:p>
            <a:pPr algn="just">
              <a:lnSpc>
                <a:spcPct val="100000"/>
              </a:lnSpc>
              <a:spcBef>
                <a:spcPts val="800"/>
              </a:spcBef>
            </a:pPr>
            <a:r>
              <a:rPr lang="en-ID" sz="1800" b="0" dirty="0">
                <a:effectLst/>
                <a:latin typeface="+mj-lt"/>
              </a:rPr>
              <a:t>Listing </a:t>
            </a:r>
            <a:r>
              <a:rPr lang="en-ID" sz="1800" b="0" dirty="0" err="1">
                <a:effectLst/>
                <a:latin typeface="+mj-lt"/>
              </a:rPr>
              <a:t>sudah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ada</a:t>
            </a:r>
            <a:r>
              <a:rPr lang="en-ID" sz="1800" b="0" dirty="0">
                <a:effectLst/>
                <a:latin typeface="+mj-lt"/>
              </a:rPr>
              <a:t> di </a:t>
            </a:r>
            <a:r>
              <a:rPr lang="en-ID" sz="1800" b="0" dirty="0" err="1">
                <a:effectLst/>
                <a:latin typeface="+mj-lt"/>
              </a:rPr>
              <a:t>seluruh</a:t>
            </a:r>
            <a:r>
              <a:rPr lang="en-ID" sz="1800" b="0" dirty="0">
                <a:effectLst/>
                <a:latin typeface="+mj-lt"/>
              </a:rPr>
              <a:t> neighbourhood (</a:t>
            </a:r>
            <a:r>
              <a:rPr lang="en-ID" sz="1800" b="0" dirty="0" err="1">
                <a:effectLst/>
                <a:latin typeface="+mj-lt"/>
              </a:rPr>
              <a:t>distrik</a:t>
            </a:r>
            <a:r>
              <a:rPr lang="en-ID" sz="1800" b="0" dirty="0">
                <a:effectLst/>
                <a:latin typeface="+mj-lt"/>
              </a:rPr>
              <a:t>) Bangkok.</a:t>
            </a:r>
          </a:p>
          <a:p>
            <a:pPr algn="just">
              <a:lnSpc>
                <a:spcPct val="100000"/>
              </a:lnSpc>
              <a:spcBef>
                <a:spcPts val="800"/>
              </a:spcBef>
            </a:pPr>
            <a:r>
              <a:rPr lang="en-ID" sz="1800" b="0" dirty="0">
                <a:effectLst/>
                <a:latin typeface="+mj-lt"/>
              </a:rPr>
              <a:t>Neighbourhood (</a:t>
            </a:r>
            <a:r>
              <a:rPr lang="en-ID" sz="1800" b="0" dirty="0" err="1">
                <a:effectLst/>
                <a:latin typeface="+mj-lt"/>
              </a:rPr>
              <a:t>distrik</a:t>
            </a:r>
            <a:r>
              <a:rPr lang="en-ID" sz="1800" b="0" dirty="0">
                <a:effectLst/>
                <a:latin typeface="+mj-lt"/>
              </a:rPr>
              <a:t>) </a:t>
            </a:r>
            <a:r>
              <a:rPr lang="en-ID" sz="1800" b="0" dirty="0" err="1">
                <a:effectLst/>
                <a:latin typeface="+mj-lt"/>
              </a:rPr>
              <a:t>memiliki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peranan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penting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dalam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popularitas</a:t>
            </a:r>
            <a:r>
              <a:rPr lang="en-ID" sz="1800" b="0" dirty="0">
                <a:effectLst/>
                <a:latin typeface="+mj-lt"/>
              </a:rPr>
              <a:t> listing </a:t>
            </a:r>
            <a:r>
              <a:rPr lang="en-ID" sz="1800" b="0" dirty="0" err="1">
                <a:effectLst/>
                <a:latin typeface="+mj-lt"/>
              </a:rPr>
              <a:t>dimana</a:t>
            </a:r>
            <a:r>
              <a:rPr lang="en-ID" sz="1800" b="0" dirty="0">
                <a:effectLst/>
                <a:latin typeface="+mj-lt"/>
              </a:rPr>
              <a:t> listing paling </a:t>
            </a:r>
            <a:r>
              <a:rPr lang="en-ID" sz="1800" b="0" dirty="0" err="1">
                <a:effectLst/>
                <a:latin typeface="+mj-lt"/>
              </a:rPr>
              <a:t>banyak</a:t>
            </a:r>
            <a:r>
              <a:rPr lang="en-ID" sz="1800" b="0" dirty="0">
                <a:effectLst/>
                <a:latin typeface="+mj-lt"/>
              </a:rPr>
              <a:t> review </a:t>
            </a:r>
            <a:r>
              <a:rPr lang="en-ID" sz="1800" b="0" dirty="0" err="1">
                <a:effectLst/>
                <a:latin typeface="+mj-lt"/>
              </a:rPr>
              <a:t>berada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dekat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dengan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pusat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kota</a:t>
            </a:r>
            <a:r>
              <a:rPr lang="en-ID" sz="1800" b="0" dirty="0">
                <a:effectLst/>
                <a:latin typeface="+mj-lt"/>
              </a:rPr>
              <a:t>, </a:t>
            </a:r>
            <a:r>
              <a:rPr lang="en-ID" sz="1800" b="0" dirty="0" err="1">
                <a:effectLst/>
                <a:latin typeface="+mj-lt"/>
              </a:rPr>
              <a:t>destinasi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wisata</a:t>
            </a:r>
            <a:r>
              <a:rPr lang="en-ID" sz="1800" b="0" dirty="0">
                <a:effectLst/>
                <a:latin typeface="+mj-lt"/>
              </a:rPr>
              <a:t>, </a:t>
            </a:r>
            <a:r>
              <a:rPr lang="en-ID" sz="1800" b="0" dirty="0" err="1">
                <a:effectLst/>
                <a:latin typeface="+mj-lt"/>
              </a:rPr>
              <a:t>ataupun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perkantoran</a:t>
            </a:r>
            <a:r>
              <a:rPr lang="en-ID" sz="1800" b="0" dirty="0">
                <a:effectLst/>
                <a:latin typeface="+mj-lt"/>
              </a:rPr>
              <a:t>. </a:t>
            </a:r>
          </a:p>
          <a:p>
            <a:pPr algn="just">
              <a:lnSpc>
                <a:spcPct val="100000"/>
              </a:lnSpc>
              <a:spcBef>
                <a:spcPts val="800"/>
              </a:spcBef>
            </a:pPr>
            <a:r>
              <a:rPr lang="en-ID" sz="1800" b="0" dirty="0">
                <a:effectLst/>
                <a:latin typeface="+mj-lt"/>
              </a:rPr>
              <a:t> Host </a:t>
            </a:r>
            <a:r>
              <a:rPr lang="en-ID" sz="1800" b="0" dirty="0" err="1">
                <a:effectLst/>
                <a:latin typeface="+mj-lt"/>
              </a:rPr>
              <a:t>dengan</a:t>
            </a:r>
            <a:r>
              <a:rPr lang="en-ID" sz="1800" b="0" dirty="0">
                <a:effectLst/>
                <a:latin typeface="+mj-lt"/>
              </a:rPr>
              <a:t> reviews yang </a:t>
            </a:r>
            <a:r>
              <a:rPr lang="en-ID" sz="1800" b="0" dirty="0" err="1">
                <a:effectLst/>
                <a:latin typeface="+mj-lt"/>
              </a:rPr>
              <a:t>banyak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bukan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berarti</a:t>
            </a:r>
            <a:r>
              <a:rPr lang="en-ID" sz="1800" b="0" dirty="0">
                <a:effectLst/>
                <a:latin typeface="+mj-lt"/>
              </a:rPr>
              <a:t> host yang </a:t>
            </a:r>
            <a:r>
              <a:rPr lang="en-ID" sz="1800" b="0" dirty="0" err="1">
                <a:effectLst/>
                <a:latin typeface="+mj-lt"/>
              </a:rPr>
              <a:t>memiliki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jumlah</a:t>
            </a:r>
            <a:r>
              <a:rPr lang="en-ID" sz="1800" b="0" dirty="0">
                <a:effectLst/>
                <a:latin typeface="+mj-lt"/>
              </a:rPr>
              <a:t> listing yang </a:t>
            </a:r>
            <a:r>
              <a:rPr lang="en-ID" sz="1800" b="0" dirty="0" err="1">
                <a:effectLst/>
                <a:latin typeface="+mj-lt"/>
              </a:rPr>
              <a:t>banyak</a:t>
            </a:r>
            <a:r>
              <a:rPr lang="en-ID" sz="1800" b="0" dirty="0">
                <a:effectLst/>
                <a:latin typeface="+mj-lt"/>
              </a:rPr>
              <a:t>, </a:t>
            </a:r>
            <a:r>
              <a:rPr lang="en-ID" sz="1800" b="0" dirty="0" err="1">
                <a:effectLst/>
                <a:latin typeface="+mj-lt"/>
              </a:rPr>
              <a:t>namun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terdapat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faktor</a:t>
            </a:r>
            <a:r>
              <a:rPr lang="en-ID" sz="1800" b="0" dirty="0">
                <a:effectLst/>
                <a:latin typeface="+mj-lt"/>
              </a:rPr>
              <a:t> lain yang </a:t>
            </a:r>
            <a:r>
              <a:rPr lang="en-ID" sz="1800" b="0" dirty="0" err="1">
                <a:effectLst/>
                <a:latin typeface="+mj-lt"/>
              </a:rPr>
              <a:t>menjadi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penentunya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seperti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tipe</a:t>
            </a:r>
            <a:r>
              <a:rPr lang="en-ID" sz="1800" b="0" dirty="0">
                <a:effectLst/>
                <a:latin typeface="+mj-lt"/>
              </a:rPr>
              <a:t> listing, </a:t>
            </a:r>
            <a:r>
              <a:rPr lang="en-ID" sz="1800" b="0" dirty="0" err="1">
                <a:effectLst/>
                <a:latin typeface="+mj-lt"/>
              </a:rPr>
              <a:t>harga</a:t>
            </a:r>
            <a:r>
              <a:rPr lang="en-ID" sz="1800" b="0" dirty="0">
                <a:effectLst/>
                <a:latin typeface="+mj-lt"/>
              </a:rPr>
              <a:t>, dan neighbourhood listing </a:t>
            </a:r>
            <a:r>
              <a:rPr lang="en-ID" sz="1800" b="0" dirty="0" err="1">
                <a:effectLst/>
                <a:latin typeface="+mj-lt"/>
              </a:rPr>
              <a:t>tersebut</a:t>
            </a:r>
            <a:r>
              <a:rPr lang="en-ID" sz="1800" b="0" dirty="0">
                <a:effectLst/>
                <a:latin typeface="+mj-lt"/>
              </a:rPr>
              <a:t>.</a:t>
            </a:r>
          </a:p>
          <a:p>
            <a:pPr algn="just">
              <a:lnSpc>
                <a:spcPct val="100000"/>
              </a:lnSpc>
              <a:spcBef>
                <a:spcPts val="800"/>
              </a:spcBef>
            </a:pP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Tipe</a:t>
            </a:r>
            <a:r>
              <a:rPr lang="en-ID" sz="1800" b="0" dirty="0">
                <a:effectLst/>
                <a:latin typeface="+mj-lt"/>
              </a:rPr>
              <a:t> listing </a:t>
            </a:r>
            <a:r>
              <a:rPr lang="en-ID" sz="1800" b="0" dirty="0" err="1">
                <a:effectLst/>
                <a:latin typeface="+mj-lt"/>
              </a:rPr>
              <a:t>memiliki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peranan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penting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dalam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popularitas</a:t>
            </a:r>
            <a:r>
              <a:rPr lang="en-ID" sz="1800" b="0" dirty="0">
                <a:effectLst/>
                <a:latin typeface="+mj-lt"/>
              </a:rPr>
              <a:t> listing </a:t>
            </a:r>
            <a:r>
              <a:rPr lang="en-ID" sz="1800" b="0" dirty="0" err="1">
                <a:effectLst/>
                <a:latin typeface="+mj-lt"/>
              </a:rPr>
              <a:t>dimana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kebanyakan</a:t>
            </a:r>
            <a:r>
              <a:rPr lang="en-ID" sz="1800" b="0" dirty="0">
                <a:effectLst/>
                <a:latin typeface="+mj-lt"/>
              </a:rPr>
              <a:t> listing </a:t>
            </a:r>
            <a:r>
              <a:rPr lang="en-ID" sz="1800" b="0" dirty="0" err="1">
                <a:effectLst/>
                <a:latin typeface="+mj-lt"/>
              </a:rPr>
              <a:t>dengan</a:t>
            </a:r>
            <a:r>
              <a:rPr lang="en-ID" sz="1800" b="0" dirty="0">
                <a:effectLst/>
                <a:latin typeface="+mj-lt"/>
              </a:rPr>
              <a:t> reviews yang </a:t>
            </a:r>
            <a:r>
              <a:rPr lang="en-ID" sz="1800" b="0" dirty="0" err="1">
                <a:effectLst/>
                <a:latin typeface="+mj-lt"/>
              </a:rPr>
              <a:t>banyak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memiliki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tipe</a:t>
            </a:r>
            <a:r>
              <a:rPr lang="en-ID" sz="1800" b="0" dirty="0">
                <a:effectLst/>
                <a:latin typeface="+mj-lt"/>
              </a:rPr>
              <a:t> listing `Entire home/apt`.</a:t>
            </a:r>
          </a:p>
          <a:p>
            <a:pPr algn="just">
              <a:lnSpc>
                <a:spcPct val="100000"/>
              </a:lnSpc>
              <a:spcBef>
                <a:spcPts val="800"/>
              </a:spcBef>
            </a:pPr>
            <a:r>
              <a:rPr lang="en-ID" sz="1800" b="0" dirty="0">
                <a:effectLst/>
                <a:latin typeface="+mj-lt"/>
              </a:rPr>
              <a:t>Harga </a:t>
            </a:r>
            <a:r>
              <a:rPr lang="en-ID" sz="1800" b="0" dirty="0" err="1">
                <a:effectLst/>
                <a:latin typeface="+mj-lt"/>
              </a:rPr>
              <a:t>tidak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memiliki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peranan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langsung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dalam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popularitas</a:t>
            </a:r>
            <a:r>
              <a:rPr lang="en-ID" sz="1800" b="0" dirty="0">
                <a:effectLst/>
                <a:latin typeface="+mj-lt"/>
              </a:rPr>
              <a:t> listing, </a:t>
            </a:r>
            <a:r>
              <a:rPr lang="en-ID" sz="1800" b="0" dirty="0" err="1">
                <a:effectLst/>
                <a:latin typeface="+mj-lt"/>
              </a:rPr>
              <a:t>tetapi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tetap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mempengaruhi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pengguna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dalam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memilih</a:t>
            </a:r>
            <a:r>
              <a:rPr lang="en-ID" sz="1800" b="0" dirty="0">
                <a:effectLst/>
                <a:latin typeface="+mj-lt"/>
              </a:rPr>
              <a:t> listing. Harga yang </a:t>
            </a:r>
            <a:r>
              <a:rPr lang="en-ID" sz="1800" b="0" dirty="0" err="1">
                <a:effectLst/>
                <a:latin typeface="+mj-lt"/>
              </a:rPr>
              <a:t>murah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belum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tentu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menjadi</a:t>
            </a:r>
            <a:r>
              <a:rPr lang="en-ID" sz="1800" b="0" dirty="0">
                <a:effectLst/>
                <a:latin typeface="+mj-lt"/>
              </a:rPr>
              <a:t> yang paling </a:t>
            </a:r>
            <a:r>
              <a:rPr lang="en-ID" sz="1800" b="0" dirty="0" err="1">
                <a:effectLst/>
                <a:latin typeface="+mj-lt"/>
              </a:rPr>
              <a:t>ramai</a:t>
            </a:r>
            <a:r>
              <a:rPr lang="en-ID" sz="1800" b="0" dirty="0">
                <a:effectLst/>
                <a:latin typeface="+mj-lt"/>
              </a:rPr>
              <a:t>, </a:t>
            </a:r>
            <a:r>
              <a:rPr lang="en-ID" sz="1800" b="0" dirty="0" err="1">
                <a:effectLst/>
                <a:latin typeface="+mj-lt"/>
              </a:rPr>
              <a:t>terdapat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faktor</a:t>
            </a:r>
            <a:r>
              <a:rPr lang="en-ID" sz="1800" b="0" dirty="0">
                <a:effectLst/>
                <a:latin typeface="+mj-lt"/>
              </a:rPr>
              <a:t> lain yang </a:t>
            </a:r>
            <a:r>
              <a:rPr lang="en-ID" sz="1800" b="0" dirty="0" err="1">
                <a:effectLst/>
                <a:latin typeface="+mj-lt"/>
              </a:rPr>
              <a:t>dapat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mempengaruhinya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seperti</a:t>
            </a:r>
            <a:r>
              <a:rPr lang="en-ID" sz="1800" b="0" dirty="0">
                <a:effectLst/>
                <a:latin typeface="+mj-lt"/>
              </a:rPr>
              <a:t> neighbourhood, </a:t>
            </a:r>
            <a:r>
              <a:rPr lang="en-ID" sz="1800" b="0" dirty="0" err="1">
                <a:effectLst/>
                <a:latin typeface="+mj-lt"/>
              </a:rPr>
              <a:t>tipe</a:t>
            </a:r>
            <a:r>
              <a:rPr lang="en-ID" sz="1800" b="0" dirty="0">
                <a:effectLst/>
                <a:latin typeface="+mj-lt"/>
              </a:rPr>
              <a:t>, dan </a:t>
            </a:r>
            <a:r>
              <a:rPr lang="en-ID" sz="1800" b="0" dirty="0" err="1">
                <a:effectLst/>
                <a:latin typeface="+mj-lt"/>
              </a:rPr>
              <a:t>fasilitas</a:t>
            </a:r>
            <a:r>
              <a:rPr lang="en-ID" sz="1800" b="0" dirty="0">
                <a:effectLst/>
                <a:latin typeface="+mj-lt"/>
              </a:rPr>
              <a:t> listing yang </a:t>
            </a:r>
            <a:r>
              <a:rPr lang="en-ID" sz="1800" b="0" dirty="0" err="1">
                <a:effectLst/>
                <a:latin typeface="+mj-lt"/>
              </a:rPr>
              <a:t>didapatkan</a:t>
            </a:r>
            <a:r>
              <a:rPr lang="en-ID" sz="1800" b="0" dirty="0">
                <a:effectLst/>
                <a:latin typeface="+mj-lt"/>
              </a:rPr>
              <a:t>.</a:t>
            </a:r>
          </a:p>
          <a:p>
            <a:pPr algn="just">
              <a:lnSpc>
                <a:spcPct val="100000"/>
              </a:lnSpc>
              <a:spcBef>
                <a:spcPts val="800"/>
              </a:spcBef>
            </a:pPr>
            <a:r>
              <a:rPr lang="en-ID" sz="1800" b="0" dirty="0">
                <a:effectLst/>
                <a:latin typeface="+mj-lt"/>
              </a:rPr>
              <a:t>Minimum nights </a:t>
            </a:r>
            <a:r>
              <a:rPr lang="en-ID" sz="1800" b="0" dirty="0" err="1">
                <a:effectLst/>
                <a:latin typeface="+mj-lt"/>
              </a:rPr>
              <a:t>tidak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memiliki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peranan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langsung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dalam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popularitas</a:t>
            </a:r>
            <a:r>
              <a:rPr lang="en-ID" sz="1800" b="0" dirty="0">
                <a:effectLst/>
                <a:latin typeface="+mj-lt"/>
              </a:rPr>
              <a:t> listing, </a:t>
            </a:r>
            <a:r>
              <a:rPr lang="en-ID" sz="1800" b="0" dirty="0" err="1">
                <a:effectLst/>
                <a:latin typeface="+mj-lt"/>
              </a:rPr>
              <a:t>tetapi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tetap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mempengaruhi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pengguna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dalam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memilih</a:t>
            </a:r>
            <a:r>
              <a:rPr lang="en-ID" sz="1800" b="0" dirty="0">
                <a:effectLst/>
                <a:latin typeface="+mj-lt"/>
              </a:rPr>
              <a:t> listing. </a:t>
            </a:r>
            <a:r>
              <a:rPr lang="en-ID" sz="1800" b="0" dirty="0" err="1">
                <a:effectLst/>
                <a:latin typeface="+mj-lt"/>
              </a:rPr>
              <a:t>hal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ini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bisa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disebabkan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karena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kebutuhan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pengguna</a:t>
            </a:r>
            <a:r>
              <a:rPr lang="en-ID" sz="1800" b="0" dirty="0">
                <a:effectLst/>
                <a:latin typeface="+mj-lt"/>
              </a:rPr>
              <a:t> yang </a:t>
            </a:r>
            <a:r>
              <a:rPr lang="en-ID" sz="1800" b="0" dirty="0" err="1">
                <a:effectLst/>
                <a:latin typeface="+mj-lt"/>
              </a:rPr>
              <a:t>berbeda-beda</a:t>
            </a:r>
            <a:r>
              <a:rPr lang="en-ID" sz="1800" b="0" dirty="0">
                <a:effectLst/>
                <a:latin typeface="+mj-lt"/>
              </a:rPr>
              <a:t>. </a:t>
            </a:r>
            <a:r>
              <a:rPr lang="en-ID" sz="1800" b="0" dirty="0" err="1">
                <a:effectLst/>
                <a:latin typeface="+mj-lt"/>
              </a:rPr>
              <a:t>Kebanyakan</a:t>
            </a:r>
            <a:r>
              <a:rPr lang="en-ID" sz="1800" b="0" dirty="0">
                <a:effectLst/>
                <a:latin typeface="+mj-lt"/>
              </a:rPr>
              <a:t> listing yang </a:t>
            </a:r>
            <a:r>
              <a:rPr lang="en-ID" sz="1800" b="0" dirty="0" err="1">
                <a:effectLst/>
                <a:latin typeface="+mj-lt"/>
              </a:rPr>
              <a:t>memiliki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banyak</a:t>
            </a:r>
            <a:r>
              <a:rPr lang="en-ID" sz="1800" b="0" dirty="0">
                <a:effectLst/>
                <a:latin typeface="+mj-lt"/>
              </a:rPr>
              <a:t> reviews </a:t>
            </a:r>
            <a:r>
              <a:rPr lang="en-ID" sz="1800" b="0" dirty="0" err="1">
                <a:effectLst/>
                <a:latin typeface="+mj-lt"/>
              </a:rPr>
              <a:t>merupakan</a:t>
            </a:r>
            <a:r>
              <a:rPr lang="en-ID" sz="1800" b="0" dirty="0">
                <a:effectLst/>
                <a:latin typeface="+mj-lt"/>
              </a:rPr>
              <a:t> listing </a:t>
            </a:r>
            <a:r>
              <a:rPr lang="en-ID" sz="1800" b="0" dirty="0" err="1">
                <a:effectLst/>
                <a:latin typeface="+mj-lt"/>
              </a:rPr>
              <a:t>dengan</a:t>
            </a:r>
            <a:r>
              <a:rPr lang="en-ID" sz="1800" b="0" dirty="0">
                <a:effectLst/>
                <a:latin typeface="+mj-lt"/>
              </a:rPr>
              <a:t> minimum nights </a:t>
            </a:r>
            <a:r>
              <a:rPr lang="en-ID" sz="1800" b="0" dirty="0" err="1">
                <a:effectLst/>
                <a:latin typeface="+mj-lt"/>
              </a:rPr>
              <a:t>sebesar</a:t>
            </a:r>
            <a:r>
              <a:rPr lang="en-ID" sz="1800" b="0" dirty="0">
                <a:effectLst/>
                <a:latin typeface="+mj-lt"/>
              </a:rPr>
              <a:t> 1 </a:t>
            </a:r>
            <a:r>
              <a:rPr lang="en-ID" sz="1800" b="0" dirty="0" err="1">
                <a:effectLst/>
                <a:latin typeface="+mj-lt"/>
              </a:rPr>
              <a:t>hari</a:t>
            </a:r>
            <a:r>
              <a:rPr lang="en-ID" sz="1800" b="0" dirty="0">
                <a:effectLst/>
                <a:latin typeface="+mj-lt"/>
              </a:rPr>
              <a:t>, </a:t>
            </a:r>
            <a:r>
              <a:rPr lang="en-ID" sz="1800" b="0" dirty="0" err="1">
                <a:effectLst/>
                <a:latin typeface="+mj-lt"/>
              </a:rPr>
              <a:t>hal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ini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bisa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disebabkan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waktu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penginapan</a:t>
            </a:r>
            <a:r>
              <a:rPr lang="en-ID" sz="1800" b="0" dirty="0">
                <a:effectLst/>
                <a:latin typeface="+mj-lt"/>
              </a:rPr>
              <a:t> yang </a:t>
            </a:r>
            <a:r>
              <a:rPr lang="en-ID" sz="1800" b="0" dirty="0" err="1">
                <a:effectLst/>
                <a:latin typeface="+mj-lt"/>
              </a:rPr>
              <a:t>fleksibel</a:t>
            </a:r>
            <a:r>
              <a:rPr lang="en-ID" sz="1800" b="0" dirty="0">
                <a:effectLst/>
                <a:latin typeface="+mj-lt"/>
              </a:rPr>
              <a:t> dan </a:t>
            </a:r>
            <a:r>
              <a:rPr lang="en-ID" sz="1800" b="0" dirty="0" err="1">
                <a:effectLst/>
                <a:latin typeface="+mj-lt"/>
              </a:rPr>
              <a:t>pengguna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bisa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berganti</a:t>
            </a:r>
            <a:r>
              <a:rPr lang="en-ID" sz="1800" b="0" dirty="0">
                <a:effectLst/>
                <a:latin typeface="+mj-lt"/>
              </a:rPr>
              <a:t> listing </a:t>
            </a:r>
            <a:r>
              <a:rPr lang="en-ID" sz="1800" b="0" dirty="0" err="1">
                <a:effectLst/>
                <a:latin typeface="+mj-lt"/>
              </a:rPr>
              <a:t>bila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menemukan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tempat</a:t>
            </a:r>
            <a:r>
              <a:rPr lang="en-ID" sz="1800" b="0" dirty="0">
                <a:effectLst/>
                <a:latin typeface="+mj-lt"/>
              </a:rPr>
              <a:t> yang </a:t>
            </a:r>
            <a:r>
              <a:rPr lang="en-ID" sz="1800" b="0" dirty="0" err="1">
                <a:effectLst/>
                <a:latin typeface="+mj-lt"/>
              </a:rPr>
              <a:t>lebih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manarik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bagi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pengguna</a:t>
            </a:r>
            <a:r>
              <a:rPr lang="en-ID" sz="1800" b="0" dirty="0">
                <a:effectLst/>
                <a:latin typeface="+mj-lt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ID" sz="1800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44C168-CD82-C19E-CB7E-3D3C8A548BF1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F21A5F-21FC-5A8D-7219-7FA68B244C81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31B48727-3B24-BE9B-C5B4-BEEBA3079898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A0806358-7D5C-CC7A-28ED-0DDE806863A2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404001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13EC-FC35-A328-4B07-942645D71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482BD-4332-80A9-D48E-7C14668C9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Kesimpulan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1F9FF-AFC9-525D-2296-D2C13907D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414893"/>
            <a:ext cx="10855960" cy="435133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en-ID" sz="1100" b="0" dirty="0">
                <a:effectLst/>
                <a:latin typeface="+mj-lt"/>
              </a:rPr>
              <a:t>Kesimpulan  yang </a:t>
            </a:r>
            <a:r>
              <a:rPr lang="en-ID" sz="1100" b="0" dirty="0" err="1">
                <a:effectLst/>
                <a:latin typeface="+mj-lt"/>
              </a:rPr>
              <a:t>didapat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dari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analisis</a:t>
            </a:r>
            <a:r>
              <a:rPr lang="en-ID" sz="1100" b="0" dirty="0">
                <a:effectLst/>
                <a:latin typeface="+mj-lt"/>
              </a:rPr>
              <a:t> listing </a:t>
            </a:r>
            <a:r>
              <a:rPr lang="en-ID" sz="1100" b="0" dirty="0" err="1">
                <a:effectLst/>
                <a:latin typeface="+mj-lt"/>
              </a:rPr>
              <a:t>milik</a:t>
            </a:r>
            <a:r>
              <a:rPr lang="en-ID" sz="1100" b="0" dirty="0">
                <a:effectLst/>
                <a:latin typeface="+mj-lt"/>
              </a:rPr>
              <a:t> Evan yang </a:t>
            </a:r>
            <a:r>
              <a:rPr lang="en-ID" sz="1100" b="0" dirty="0" err="1">
                <a:effectLst/>
                <a:latin typeface="+mj-lt"/>
              </a:rPr>
              <a:t>berkategori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kurang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peminat</a:t>
            </a:r>
            <a:r>
              <a:rPr lang="en-ID" sz="1100" b="0" dirty="0">
                <a:effectLst/>
                <a:latin typeface="+mj-lt"/>
              </a:rPr>
              <a:t>, </a:t>
            </a:r>
            <a:r>
              <a:rPr lang="en-ID" sz="1100" b="0" dirty="0" err="1">
                <a:effectLst/>
                <a:latin typeface="+mj-lt"/>
              </a:rPr>
              <a:t>yaitu</a:t>
            </a:r>
            <a:r>
              <a:rPr lang="en-ID" sz="1100" b="0" dirty="0">
                <a:effectLst/>
                <a:latin typeface="+mj-lt"/>
              </a:rPr>
              <a:t>:</a:t>
            </a:r>
          </a:p>
          <a:p>
            <a:pPr algn="just">
              <a:lnSpc>
                <a:spcPct val="100000"/>
              </a:lnSpc>
            </a:pPr>
            <a:r>
              <a:rPr lang="en-ID" sz="1100" b="0" dirty="0">
                <a:effectLst/>
                <a:latin typeface="+mj-lt"/>
              </a:rPr>
              <a:t>Evan </a:t>
            </a:r>
            <a:r>
              <a:rPr lang="en-ID" sz="1100" b="0" dirty="0" err="1">
                <a:effectLst/>
                <a:latin typeface="+mj-lt"/>
              </a:rPr>
              <a:t>memiliki</a:t>
            </a:r>
            <a:r>
              <a:rPr lang="en-ID" sz="1100" b="0" dirty="0">
                <a:effectLst/>
                <a:latin typeface="+mj-lt"/>
              </a:rPr>
              <a:t> 2 listing </a:t>
            </a:r>
            <a:r>
              <a:rPr lang="en-ID" sz="1100" b="0" dirty="0" err="1">
                <a:effectLst/>
                <a:latin typeface="+mj-lt"/>
              </a:rPr>
              <a:t>berkategori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kurang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peminat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dimana</a:t>
            </a:r>
            <a:r>
              <a:rPr lang="en-ID" sz="1100" b="0" dirty="0">
                <a:effectLst/>
                <a:latin typeface="+mj-lt"/>
              </a:rPr>
              <a:t> listing </a:t>
            </a:r>
            <a:r>
              <a:rPr lang="en-ID" sz="1100" b="0" dirty="0" err="1">
                <a:effectLst/>
                <a:latin typeface="+mj-lt"/>
              </a:rPr>
              <a:t>pertama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berada</a:t>
            </a:r>
            <a:r>
              <a:rPr lang="en-ID" sz="1100" b="0" dirty="0">
                <a:effectLst/>
                <a:latin typeface="+mj-lt"/>
              </a:rPr>
              <a:t> di neighbourhood Bang </a:t>
            </a:r>
            <a:r>
              <a:rPr lang="en-ID" sz="1100" b="0" dirty="0" err="1">
                <a:effectLst/>
                <a:latin typeface="+mj-lt"/>
              </a:rPr>
              <a:t>Khae</a:t>
            </a:r>
            <a:r>
              <a:rPr lang="en-ID" sz="1100" b="0" dirty="0">
                <a:effectLst/>
                <a:latin typeface="+mj-lt"/>
              </a:rPr>
              <a:t> dan </a:t>
            </a:r>
            <a:r>
              <a:rPr lang="en-ID" sz="1100" b="0" dirty="0" err="1">
                <a:effectLst/>
                <a:latin typeface="+mj-lt"/>
              </a:rPr>
              <a:t>stunya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lagi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berada</a:t>
            </a:r>
            <a:r>
              <a:rPr lang="en-ID" sz="1100" b="0" dirty="0">
                <a:effectLst/>
                <a:latin typeface="+mj-lt"/>
              </a:rPr>
              <a:t> di neighbourhood Bang Na. Dari data </a:t>
            </a:r>
            <a:r>
              <a:rPr lang="en-ID" sz="1100" b="0" dirty="0" err="1">
                <a:effectLst/>
                <a:latin typeface="+mj-lt"/>
              </a:rPr>
              <a:t>didapatkan</a:t>
            </a:r>
            <a:r>
              <a:rPr lang="en-ID" sz="1100" b="0" dirty="0">
                <a:effectLst/>
                <a:latin typeface="+mj-lt"/>
              </a:rPr>
              <a:t> Bang </a:t>
            </a:r>
            <a:r>
              <a:rPr lang="en-ID" sz="1100" b="0" dirty="0" err="1">
                <a:effectLst/>
                <a:latin typeface="+mj-lt"/>
              </a:rPr>
              <a:t>Khae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menjadi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urutan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ke</a:t>
            </a:r>
            <a:r>
              <a:rPr lang="en-ID" sz="1100" b="0" dirty="0">
                <a:effectLst/>
                <a:latin typeface="+mj-lt"/>
              </a:rPr>
              <a:t> 14 neighbourhood </a:t>
            </a:r>
            <a:r>
              <a:rPr lang="en-ID" sz="1100" b="0" dirty="0" err="1">
                <a:effectLst/>
                <a:latin typeface="+mj-lt"/>
              </a:rPr>
              <a:t>terbawah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berdasarkan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jumlah</a:t>
            </a:r>
            <a:r>
              <a:rPr lang="en-ID" sz="1100" b="0" dirty="0">
                <a:effectLst/>
                <a:latin typeface="+mj-lt"/>
              </a:rPr>
              <a:t> review yang </a:t>
            </a:r>
            <a:r>
              <a:rPr lang="en-ID" sz="1100" b="0" dirty="0" err="1">
                <a:effectLst/>
                <a:latin typeface="+mj-lt"/>
              </a:rPr>
              <a:t>dapat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dianggap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tidak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terlalu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banyak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pengguna</a:t>
            </a:r>
            <a:r>
              <a:rPr lang="en-ID" sz="1100" b="0" dirty="0">
                <a:effectLst/>
                <a:latin typeface="+mj-lt"/>
              </a:rPr>
              <a:t> di neighbourhood </a:t>
            </a:r>
            <a:r>
              <a:rPr lang="en-ID" sz="1100" b="0" dirty="0" err="1">
                <a:effectLst/>
                <a:latin typeface="+mj-lt"/>
              </a:rPr>
              <a:t>tersebut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sehingga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hal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ini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bisa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menjadi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alasan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mengapa</a:t>
            </a:r>
            <a:r>
              <a:rPr lang="en-ID" sz="1100" b="0" dirty="0">
                <a:effectLst/>
                <a:latin typeface="+mj-lt"/>
              </a:rPr>
              <a:t> listing </a:t>
            </a:r>
            <a:r>
              <a:rPr lang="en-ID" sz="1100" b="0" dirty="0" err="1">
                <a:effectLst/>
                <a:latin typeface="+mj-lt"/>
              </a:rPr>
              <a:t>tersebut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kurang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diminati</a:t>
            </a:r>
            <a:r>
              <a:rPr lang="en-ID" sz="1100" b="0" dirty="0">
                <a:effectLst/>
                <a:latin typeface="+mj-lt"/>
              </a:rPr>
              <a:t>. </a:t>
            </a:r>
            <a:r>
              <a:rPr lang="en-ID" sz="1100" b="0" dirty="0" err="1">
                <a:effectLst/>
                <a:latin typeface="+mj-lt"/>
              </a:rPr>
              <a:t>Sedangkan</a:t>
            </a:r>
            <a:r>
              <a:rPr lang="en-ID" sz="1100" b="0" dirty="0">
                <a:effectLst/>
                <a:latin typeface="+mj-lt"/>
              </a:rPr>
              <a:t> Bang Na </a:t>
            </a:r>
            <a:r>
              <a:rPr lang="en-ID" sz="1100" b="0" dirty="0" err="1">
                <a:effectLst/>
                <a:latin typeface="+mj-lt"/>
              </a:rPr>
              <a:t>menduduki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urutan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ke</a:t>
            </a:r>
            <a:r>
              <a:rPr lang="en-ID" sz="1100" b="0" dirty="0">
                <a:effectLst/>
                <a:latin typeface="+mj-lt"/>
              </a:rPr>
              <a:t> 14 neighbourhood </a:t>
            </a:r>
            <a:r>
              <a:rPr lang="en-ID" sz="1100" b="0" dirty="0" err="1">
                <a:effectLst/>
                <a:latin typeface="+mj-lt"/>
              </a:rPr>
              <a:t>teratas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berdasarkan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jumlah</a:t>
            </a:r>
            <a:r>
              <a:rPr lang="en-ID" sz="1100" b="0" dirty="0">
                <a:effectLst/>
                <a:latin typeface="+mj-lt"/>
              </a:rPr>
              <a:t> review yang </a:t>
            </a:r>
            <a:r>
              <a:rPr lang="en-ID" sz="1100" b="0" dirty="0" err="1">
                <a:effectLst/>
                <a:latin typeface="+mj-lt"/>
              </a:rPr>
              <a:t>dapat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dianggap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cukup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banyak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pengguna</a:t>
            </a:r>
            <a:r>
              <a:rPr lang="en-ID" sz="1100" b="0" dirty="0">
                <a:effectLst/>
                <a:latin typeface="+mj-lt"/>
              </a:rPr>
              <a:t> di neighbourhood </a:t>
            </a:r>
            <a:r>
              <a:rPr lang="en-ID" sz="1100" b="0" dirty="0" err="1">
                <a:effectLst/>
                <a:latin typeface="+mj-lt"/>
              </a:rPr>
              <a:t>tersebut</a:t>
            </a:r>
            <a:r>
              <a:rPr lang="en-ID" sz="1100" b="0" dirty="0">
                <a:effectLst/>
                <a:latin typeface="+mj-lt"/>
              </a:rPr>
              <a:t>. Dari </a:t>
            </a:r>
            <a:r>
              <a:rPr lang="en-ID" sz="1100" b="0" dirty="0" err="1">
                <a:effectLst/>
                <a:latin typeface="+mj-lt"/>
              </a:rPr>
              <a:t>hal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tersebut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dapat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dianggap</a:t>
            </a:r>
            <a:r>
              <a:rPr lang="en-ID" sz="1100" b="0" dirty="0">
                <a:effectLst/>
                <a:latin typeface="+mj-lt"/>
              </a:rPr>
              <a:t> neighbourhood </a:t>
            </a:r>
            <a:r>
              <a:rPr lang="en-ID" sz="1100" b="0" dirty="0" err="1">
                <a:effectLst/>
                <a:latin typeface="+mj-lt"/>
              </a:rPr>
              <a:t>tidak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berpengaruh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besar</a:t>
            </a:r>
            <a:r>
              <a:rPr lang="en-ID" sz="1100" b="0" dirty="0">
                <a:effectLst/>
                <a:latin typeface="+mj-lt"/>
              </a:rPr>
              <a:t> pada </a:t>
            </a:r>
            <a:r>
              <a:rPr lang="en-ID" sz="1100" b="0" dirty="0" err="1">
                <a:effectLst/>
                <a:latin typeface="+mj-lt"/>
              </a:rPr>
              <a:t>kasus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ini</a:t>
            </a:r>
            <a:r>
              <a:rPr lang="en-ID" sz="1100" b="0" dirty="0">
                <a:effectLst/>
                <a:latin typeface="+mj-lt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ID" sz="1100" b="0" dirty="0">
                <a:effectLst/>
                <a:latin typeface="+mj-lt"/>
              </a:rPr>
              <a:t>Listing </a:t>
            </a:r>
            <a:r>
              <a:rPr lang="en-ID" sz="1100" b="0" dirty="0" err="1">
                <a:effectLst/>
                <a:latin typeface="+mj-lt"/>
              </a:rPr>
              <a:t>berkategori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kurang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peminat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milik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evan</a:t>
            </a:r>
            <a:r>
              <a:rPr lang="en-ID" sz="1100" b="0" dirty="0">
                <a:effectLst/>
                <a:latin typeface="+mj-lt"/>
              </a:rPr>
              <a:t> pada Bang </a:t>
            </a:r>
            <a:r>
              <a:rPr lang="en-ID" sz="1100" b="0" dirty="0" err="1">
                <a:effectLst/>
                <a:latin typeface="+mj-lt"/>
              </a:rPr>
              <a:t>Khae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memiliki</a:t>
            </a:r>
            <a:r>
              <a:rPr lang="en-ID" sz="1100" b="0" dirty="0">
                <a:effectLst/>
                <a:latin typeface="+mj-lt"/>
              </a:rPr>
              <a:t> price </a:t>
            </a:r>
            <a:r>
              <a:rPr lang="en-ID" sz="1100" b="0" dirty="0" err="1">
                <a:effectLst/>
                <a:latin typeface="+mj-lt"/>
              </a:rPr>
              <a:t>dibawah</a:t>
            </a:r>
            <a:r>
              <a:rPr lang="en-ID" sz="1100" b="0" dirty="0">
                <a:effectLst/>
                <a:latin typeface="+mj-lt"/>
              </a:rPr>
              <a:t> median price listing yang </a:t>
            </a:r>
            <a:r>
              <a:rPr lang="en-ID" sz="1100" b="0" dirty="0" err="1">
                <a:effectLst/>
                <a:latin typeface="+mj-lt"/>
              </a:rPr>
              <a:t>memiliki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kategori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banyak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peminat</a:t>
            </a:r>
            <a:r>
              <a:rPr lang="en-ID" sz="1100" b="0" dirty="0">
                <a:effectLst/>
                <a:latin typeface="+mj-lt"/>
              </a:rPr>
              <a:t> di neighbourhood Bang </a:t>
            </a:r>
            <a:r>
              <a:rPr lang="en-ID" sz="1100" b="0" dirty="0" err="1">
                <a:effectLst/>
                <a:latin typeface="+mj-lt"/>
              </a:rPr>
              <a:t>Khae</a:t>
            </a:r>
            <a:r>
              <a:rPr lang="en-ID" sz="1100" b="0" dirty="0">
                <a:effectLst/>
                <a:latin typeface="+mj-lt"/>
              </a:rPr>
              <a:t>. Hal </a:t>
            </a:r>
            <a:r>
              <a:rPr lang="en-ID" sz="1100" b="0" dirty="0" err="1">
                <a:effectLst/>
                <a:latin typeface="+mj-lt"/>
              </a:rPr>
              <a:t>ini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menunjukkan</a:t>
            </a:r>
            <a:r>
              <a:rPr lang="en-ID" sz="1100" b="0" dirty="0">
                <a:effectLst/>
                <a:latin typeface="+mj-lt"/>
              </a:rPr>
              <a:t> price </a:t>
            </a:r>
            <a:r>
              <a:rPr lang="en-ID" sz="1100" b="0" dirty="0" err="1">
                <a:effectLst/>
                <a:latin typeface="+mj-lt"/>
              </a:rPr>
              <a:t>bukanlah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faktor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utama</a:t>
            </a:r>
            <a:r>
              <a:rPr lang="en-ID" sz="1100" b="0" dirty="0">
                <a:effectLst/>
                <a:latin typeface="+mj-lt"/>
              </a:rPr>
              <a:t> yang </a:t>
            </a:r>
            <a:r>
              <a:rPr lang="en-ID" sz="1100" b="0" dirty="0" err="1">
                <a:effectLst/>
                <a:latin typeface="+mj-lt"/>
              </a:rPr>
              <a:t>membuatnya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kurang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peminat</a:t>
            </a:r>
            <a:endParaRPr lang="en-ID" sz="1100" dirty="0">
              <a:latin typeface="+mj-lt"/>
            </a:endParaRPr>
          </a:p>
          <a:p>
            <a:pPr algn="just">
              <a:lnSpc>
                <a:spcPct val="100000"/>
              </a:lnSpc>
            </a:pPr>
            <a:r>
              <a:rPr lang="en-ID" sz="1100" b="0" dirty="0">
                <a:effectLst/>
                <a:latin typeface="+mj-lt"/>
              </a:rPr>
              <a:t>Listing </a:t>
            </a:r>
            <a:r>
              <a:rPr lang="en-ID" sz="1100" b="0" dirty="0" err="1">
                <a:effectLst/>
                <a:latin typeface="+mj-lt"/>
              </a:rPr>
              <a:t>berkategori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kurang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peminat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milik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evan</a:t>
            </a:r>
            <a:r>
              <a:rPr lang="en-ID" sz="1100" b="0" dirty="0">
                <a:effectLst/>
                <a:latin typeface="+mj-lt"/>
              </a:rPr>
              <a:t> pada Bang </a:t>
            </a:r>
            <a:r>
              <a:rPr lang="en-ID" sz="1100" b="0" dirty="0" err="1">
                <a:effectLst/>
                <a:latin typeface="+mj-lt"/>
              </a:rPr>
              <a:t>Khae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memiliki</a:t>
            </a:r>
            <a:r>
              <a:rPr lang="en-ID" sz="1100" b="0" dirty="0">
                <a:effectLst/>
                <a:latin typeface="+mj-lt"/>
              </a:rPr>
              <a:t> minimum nights </a:t>
            </a:r>
            <a:r>
              <a:rPr lang="en-ID" sz="1100" b="0" dirty="0" err="1">
                <a:effectLst/>
                <a:latin typeface="+mj-lt"/>
              </a:rPr>
              <a:t>diatas</a:t>
            </a:r>
            <a:r>
              <a:rPr lang="en-ID" sz="1100" b="0" dirty="0">
                <a:effectLst/>
                <a:latin typeface="+mj-lt"/>
              </a:rPr>
              <a:t> median minimum nights listing yang </a:t>
            </a:r>
            <a:r>
              <a:rPr lang="en-ID" sz="1100" b="0" dirty="0" err="1">
                <a:effectLst/>
                <a:latin typeface="+mj-lt"/>
              </a:rPr>
              <a:t>memiliki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kategori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banyak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peminat</a:t>
            </a:r>
            <a:r>
              <a:rPr lang="en-ID" sz="1100" b="0" dirty="0">
                <a:effectLst/>
                <a:latin typeface="+mj-lt"/>
              </a:rPr>
              <a:t> di neighbourhood Bang </a:t>
            </a:r>
            <a:r>
              <a:rPr lang="en-ID" sz="1100" b="0" dirty="0" err="1">
                <a:effectLst/>
                <a:latin typeface="+mj-lt"/>
              </a:rPr>
              <a:t>Khae</a:t>
            </a:r>
            <a:r>
              <a:rPr lang="en-ID" sz="1100" b="0" dirty="0">
                <a:effectLst/>
                <a:latin typeface="+mj-lt"/>
              </a:rPr>
              <a:t>. Hal </a:t>
            </a:r>
            <a:r>
              <a:rPr lang="en-ID" sz="1100" b="0" dirty="0" err="1">
                <a:effectLst/>
                <a:latin typeface="+mj-lt"/>
              </a:rPr>
              <a:t>ini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menunjukkan</a:t>
            </a:r>
            <a:r>
              <a:rPr lang="en-ID" sz="1100" b="0" dirty="0">
                <a:effectLst/>
                <a:latin typeface="+mj-lt"/>
              </a:rPr>
              <a:t> minimum nights </a:t>
            </a:r>
            <a:r>
              <a:rPr lang="en-ID" sz="1100" b="0" dirty="0" err="1">
                <a:effectLst/>
                <a:latin typeface="+mj-lt"/>
              </a:rPr>
              <a:t>bisa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menjadi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faktor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utama</a:t>
            </a:r>
            <a:r>
              <a:rPr lang="en-ID" sz="1100" b="0" dirty="0">
                <a:effectLst/>
                <a:latin typeface="+mj-lt"/>
              </a:rPr>
              <a:t> yang </a:t>
            </a:r>
            <a:r>
              <a:rPr lang="en-ID" sz="1100" b="0" dirty="0" err="1">
                <a:effectLst/>
                <a:latin typeface="+mj-lt"/>
              </a:rPr>
              <a:t>membuatnya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kurang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peminat</a:t>
            </a:r>
            <a:r>
              <a:rPr lang="en-ID" sz="1100" b="0" dirty="0">
                <a:effectLst/>
                <a:latin typeface="+mj-lt"/>
              </a:rPr>
              <a:t>. Minimum nights yang </a:t>
            </a:r>
            <a:r>
              <a:rPr lang="en-ID" sz="1100" b="0" dirty="0" err="1">
                <a:effectLst/>
                <a:latin typeface="+mj-lt"/>
              </a:rPr>
              <a:t>kecil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memberikan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waktu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penyewaan</a:t>
            </a:r>
            <a:r>
              <a:rPr lang="en-ID" sz="1100" b="0" dirty="0">
                <a:effectLst/>
                <a:latin typeface="+mj-lt"/>
              </a:rPr>
              <a:t> yang </a:t>
            </a:r>
            <a:r>
              <a:rPr lang="en-ID" sz="1100" b="0" dirty="0" err="1">
                <a:effectLst/>
                <a:latin typeface="+mj-lt"/>
              </a:rPr>
              <a:t>fleksibel</a:t>
            </a:r>
            <a:r>
              <a:rPr lang="en-ID" sz="1100" b="0" dirty="0">
                <a:effectLst/>
                <a:latin typeface="+mj-lt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Terlihat</a:t>
            </a:r>
            <a:r>
              <a:rPr lang="en-ID" sz="1100" b="0" dirty="0">
                <a:effectLst/>
                <a:latin typeface="+mj-lt"/>
              </a:rPr>
              <a:t> Listing </a:t>
            </a:r>
            <a:r>
              <a:rPr lang="en-ID" sz="1100" b="0" dirty="0" err="1">
                <a:effectLst/>
                <a:latin typeface="+mj-lt"/>
              </a:rPr>
              <a:t>milik</a:t>
            </a:r>
            <a:r>
              <a:rPr lang="en-ID" sz="1100" b="0" dirty="0">
                <a:effectLst/>
                <a:latin typeface="+mj-lt"/>
              </a:rPr>
              <a:t> Evan yang </a:t>
            </a:r>
            <a:r>
              <a:rPr lang="en-ID" sz="1100" b="0" dirty="0" err="1">
                <a:effectLst/>
                <a:latin typeface="+mj-lt"/>
              </a:rPr>
              <a:t>berkatagori</a:t>
            </a:r>
            <a:r>
              <a:rPr lang="en-ID" sz="1100" b="0" dirty="0">
                <a:effectLst/>
                <a:latin typeface="+mj-lt"/>
              </a:rPr>
              <a:t> Kurang </a:t>
            </a:r>
            <a:r>
              <a:rPr lang="en-ID" sz="1100" b="0" dirty="0" err="1">
                <a:effectLst/>
                <a:latin typeface="+mj-lt"/>
              </a:rPr>
              <a:t>Peminat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memiliki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lokasi</a:t>
            </a:r>
            <a:r>
              <a:rPr lang="en-ID" sz="1100" b="0" dirty="0">
                <a:effectLst/>
                <a:latin typeface="+mj-lt"/>
              </a:rPr>
              <a:t> yang </a:t>
            </a:r>
            <a:r>
              <a:rPr lang="en-ID" sz="1100" b="0" dirty="0" err="1">
                <a:effectLst/>
                <a:latin typeface="+mj-lt"/>
              </a:rPr>
              <a:t>lebih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jauh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dari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pusat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perbelanjaan</a:t>
            </a:r>
            <a:r>
              <a:rPr lang="en-ID" sz="1100" b="0" dirty="0">
                <a:effectLst/>
                <a:latin typeface="+mj-lt"/>
              </a:rPr>
              <a:t> Bang </a:t>
            </a:r>
            <a:r>
              <a:rPr lang="en-ID" sz="1100" b="0" dirty="0" err="1">
                <a:effectLst/>
                <a:latin typeface="+mj-lt"/>
              </a:rPr>
              <a:t>Khae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dirty="0">
                <a:effectLst/>
                <a:latin typeface="+mj-lt"/>
              </a:rPr>
              <a:t>The Mall </a:t>
            </a:r>
            <a:r>
              <a:rPr lang="en-ID" sz="1100" dirty="0" err="1">
                <a:effectLst/>
                <a:latin typeface="+mj-lt"/>
              </a:rPr>
              <a:t>Lifestore</a:t>
            </a:r>
            <a:r>
              <a:rPr lang="en-ID" sz="1100" dirty="0">
                <a:effectLst/>
                <a:latin typeface="+mj-lt"/>
              </a:rPr>
              <a:t> </a:t>
            </a:r>
            <a:r>
              <a:rPr lang="en-ID" sz="1100" dirty="0" err="1">
                <a:effectLst/>
                <a:latin typeface="+mj-lt"/>
              </a:rPr>
              <a:t>Bangkae</a:t>
            </a:r>
            <a:r>
              <a:rPr lang="en-ID" sz="110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bila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dibandingkan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dengan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lokasi</a:t>
            </a:r>
            <a:r>
              <a:rPr lang="en-ID" sz="1100" b="0" dirty="0">
                <a:effectLst/>
                <a:latin typeface="+mj-lt"/>
              </a:rPr>
              <a:t> listing yang </a:t>
            </a:r>
            <a:r>
              <a:rPr lang="en-ID" sz="1100" b="0" dirty="0" err="1">
                <a:effectLst/>
                <a:latin typeface="+mj-lt"/>
              </a:rPr>
              <a:t>memiliki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kategori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banyak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peminat</a:t>
            </a:r>
            <a:r>
              <a:rPr lang="en-ID" sz="1100" b="0" dirty="0">
                <a:effectLst/>
                <a:latin typeface="+mj-lt"/>
              </a:rPr>
              <a:t> di neighbourhood Bang </a:t>
            </a:r>
            <a:r>
              <a:rPr lang="en-ID" sz="1100" b="0" dirty="0" err="1">
                <a:effectLst/>
                <a:latin typeface="+mj-lt"/>
              </a:rPr>
              <a:t>Khae</a:t>
            </a:r>
            <a:r>
              <a:rPr lang="en-ID" sz="1100" b="0" dirty="0">
                <a:effectLst/>
                <a:latin typeface="+mj-lt"/>
              </a:rPr>
              <a:t>. Hal </a:t>
            </a:r>
            <a:r>
              <a:rPr lang="en-ID" sz="1100" b="0" dirty="0" err="1">
                <a:effectLst/>
                <a:latin typeface="+mj-lt"/>
              </a:rPr>
              <a:t>ini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menunjukkan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lokasi</a:t>
            </a:r>
            <a:r>
              <a:rPr lang="en-ID" sz="1100" b="0" dirty="0">
                <a:effectLst/>
                <a:latin typeface="+mj-lt"/>
              </a:rPr>
              <a:t> listing </a:t>
            </a:r>
            <a:r>
              <a:rPr lang="en-ID" sz="1100" b="0" dirty="0" err="1">
                <a:effectLst/>
                <a:latin typeface="+mj-lt"/>
              </a:rPr>
              <a:t>bisa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menjadi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faktor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utama</a:t>
            </a:r>
            <a:r>
              <a:rPr lang="en-ID" sz="1100" b="0" dirty="0">
                <a:effectLst/>
                <a:latin typeface="+mj-lt"/>
              </a:rPr>
              <a:t> yang </a:t>
            </a:r>
            <a:r>
              <a:rPr lang="en-ID" sz="1100" b="0" dirty="0" err="1">
                <a:effectLst/>
                <a:latin typeface="+mj-lt"/>
              </a:rPr>
              <a:t>membuatnya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kurang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peminat</a:t>
            </a:r>
            <a:r>
              <a:rPr lang="en-ID" sz="1100" b="0" dirty="0">
                <a:effectLst/>
                <a:latin typeface="+mj-lt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ID" sz="1100" b="0" dirty="0">
                <a:effectLst/>
                <a:latin typeface="+mj-lt"/>
              </a:rPr>
              <a:t> Listing </a:t>
            </a:r>
            <a:r>
              <a:rPr lang="en-ID" sz="1100" b="0" dirty="0" err="1">
                <a:effectLst/>
                <a:latin typeface="+mj-lt"/>
              </a:rPr>
              <a:t>berkatagori</a:t>
            </a:r>
            <a:r>
              <a:rPr lang="en-ID" sz="1100" b="0" dirty="0">
                <a:effectLst/>
                <a:latin typeface="+mj-lt"/>
              </a:rPr>
              <a:t> Kurang </a:t>
            </a:r>
            <a:r>
              <a:rPr lang="en-ID" sz="1100" b="0" dirty="0" err="1">
                <a:effectLst/>
                <a:latin typeface="+mj-lt"/>
              </a:rPr>
              <a:t>Peminat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milik</a:t>
            </a:r>
            <a:r>
              <a:rPr lang="en-ID" sz="1100" b="0" dirty="0">
                <a:effectLst/>
                <a:latin typeface="+mj-lt"/>
              </a:rPr>
              <a:t> Evan pada Bang Na </a:t>
            </a:r>
            <a:r>
              <a:rPr lang="en-ID" sz="1100" b="0" dirty="0" err="1">
                <a:effectLst/>
                <a:latin typeface="+mj-lt"/>
              </a:rPr>
              <a:t>memiliki</a:t>
            </a:r>
            <a:r>
              <a:rPr lang="en-ID" sz="1100" b="0" dirty="0">
                <a:effectLst/>
                <a:latin typeface="+mj-lt"/>
              </a:rPr>
              <a:t> price </a:t>
            </a:r>
            <a:r>
              <a:rPr lang="en-ID" sz="1100" b="0" dirty="0" err="1">
                <a:effectLst/>
                <a:latin typeface="+mj-lt"/>
              </a:rPr>
              <a:t>diatas</a:t>
            </a:r>
            <a:r>
              <a:rPr lang="en-ID" sz="1100" b="0" dirty="0">
                <a:effectLst/>
                <a:latin typeface="+mj-lt"/>
              </a:rPr>
              <a:t> median price listing yang </a:t>
            </a:r>
            <a:r>
              <a:rPr lang="en-ID" sz="1100" b="0" dirty="0" err="1">
                <a:effectLst/>
                <a:latin typeface="+mj-lt"/>
              </a:rPr>
              <a:t>memiliki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kategori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banyak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peminat</a:t>
            </a:r>
            <a:r>
              <a:rPr lang="en-ID" sz="1100" b="0" dirty="0">
                <a:effectLst/>
                <a:latin typeface="+mj-lt"/>
              </a:rPr>
              <a:t> di neighbourhood Bang Na. Hal </a:t>
            </a:r>
            <a:r>
              <a:rPr lang="en-ID" sz="1100" b="0" dirty="0" err="1">
                <a:effectLst/>
                <a:latin typeface="+mj-lt"/>
              </a:rPr>
              <a:t>ini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menunjukkan</a:t>
            </a:r>
            <a:r>
              <a:rPr lang="en-ID" sz="1100" b="0" dirty="0">
                <a:effectLst/>
                <a:latin typeface="+mj-lt"/>
              </a:rPr>
              <a:t> price </a:t>
            </a:r>
            <a:r>
              <a:rPr lang="en-ID" sz="1100" b="0" dirty="0" err="1">
                <a:effectLst/>
                <a:latin typeface="+mj-lt"/>
              </a:rPr>
              <a:t>bisa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menjadi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faktor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utama</a:t>
            </a:r>
            <a:r>
              <a:rPr lang="en-ID" sz="1100" b="0" dirty="0">
                <a:effectLst/>
                <a:latin typeface="+mj-lt"/>
              </a:rPr>
              <a:t> yang </a:t>
            </a:r>
            <a:r>
              <a:rPr lang="en-ID" sz="1100" b="0" dirty="0" err="1">
                <a:effectLst/>
                <a:latin typeface="+mj-lt"/>
              </a:rPr>
              <a:t>membuatnya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kurang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peminat</a:t>
            </a:r>
            <a:r>
              <a:rPr lang="en-ID" sz="1100" b="0" dirty="0">
                <a:effectLst/>
                <a:latin typeface="+mj-lt"/>
              </a:rPr>
              <a:t>. Kita </a:t>
            </a:r>
            <a:r>
              <a:rPr lang="en-ID" sz="1100" b="0" dirty="0" err="1">
                <a:effectLst/>
                <a:latin typeface="+mj-lt"/>
              </a:rPr>
              <a:t>ketahui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bersama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kalau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peengguna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akan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lebih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memilih</a:t>
            </a:r>
            <a:r>
              <a:rPr lang="en-ID" sz="1100" b="0" dirty="0">
                <a:effectLst/>
                <a:latin typeface="+mj-lt"/>
              </a:rPr>
              <a:t> price yang </a:t>
            </a:r>
            <a:r>
              <a:rPr lang="en-ID" sz="1100" b="0" dirty="0" err="1">
                <a:effectLst/>
                <a:latin typeface="+mj-lt"/>
              </a:rPr>
              <a:t>lebih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kecil</a:t>
            </a:r>
            <a:r>
              <a:rPr lang="en-ID" sz="1100" b="0" dirty="0">
                <a:effectLst/>
                <a:latin typeface="+mj-lt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ID" sz="1100" b="0" dirty="0">
                <a:effectLst/>
                <a:latin typeface="+mj-lt"/>
              </a:rPr>
              <a:t>Listing </a:t>
            </a:r>
            <a:r>
              <a:rPr lang="en-ID" sz="1100" b="0" dirty="0" err="1">
                <a:effectLst/>
                <a:latin typeface="+mj-lt"/>
              </a:rPr>
              <a:t>berkategori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kurang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peminat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milik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evan</a:t>
            </a:r>
            <a:r>
              <a:rPr lang="en-ID" sz="1100" b="0" dirty="0">
                <a:effectLst/>
                <a:latin typeface="+mj-lt"/>
              </a:rPr>
              <a:t> yang </a:t>
            </a:r>
            <a:r>
              <a:rPr lang="en-ID" sz="1100" b="0" dirty="0" err="1">
                <a:effectLst/>
                <a:latin typeface="+mj-lt"/>
              </a:rPr>
              <a:t>berada</a:t>
            </a:r>
            <a:r>
              <a:rPr lang="en-ID" sz="1100" b="0" dirty="0">
                <a:effectLst/>
                <a:latin typeface="+mj-lt"/>
              </a:rPr>
              <a:t> pada Bang Na </a:t>
            </a:r>
            <a:r>
              <a:rPr lang="en-ID" sz="1100" b="0" dirty="0" err="1">
                <a:effectLst/>
                <a:latin typeface="+mj-lt"/>
              </a:rPr>
              <a:t>memiliki</a:t>
            </a:r>
            <a:r>
              <a:rPr lang="en-ID" sz="1100" b="0" dirty="0">
                <a:effectLst/>
                <a:latin typeface="+mj-lt"/>
              </a:rPr>
              <a:t> minimum nights </a:t>
            </a:r>
            <a:r>
              <a:rPr lang="en-ID" sz="1100" b="0" dirty="0" err="1">
                <a:effectLst/>
                <a:latin typeface="+mj-lt"/>
              </a:rPr>
              <a:t>diatas</a:t>
            </a:r>
            <a:r>
              <a:rPr lang="en-ID" sz="1100" b="0" dirty="0">
                <a:effectLst/>
                <a:latin typeface="+mj-lt"/>
              </a:rPr>
              <a:t> median minimum nights listing yang </a:t>
            </a:r>
            <a:r>
              <a:rPr lang="en-ID" sz="1100" b="0" dirty="0" err="1">
                <a:effectLst/>
                <a:latin typeface="+mj-lt"/>
              </a:rPr>
              <a:t>memiliki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kategori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banyak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peminat</a:t>
            </a:r>
            <a:r>
              <a:rPr lang="en-ID" sz="1100" b="0" dirty="0">
                <a:effectLst/>
                <a:latin typeface="+mj-lt"/>
              </a:rPr>
              <a:t> di neighbourhood Bang </a:t>
            </a:r>
            <a:r>
              <a:rPr lang="en-ID" sz="1100" b="0" dirty="0" err="1">
                <a:effectLst/>
                <a:latin typeface="+mj-lt"/>
              </a:rPr>
              <a:t>Khae</a:t>
            </a:r>
            <a:r>
              <a:rPr lang="en-ID" sz="1100" b="0" dirty="0">
                <a:effectLst/>
                <a:latin typeface="+mj-lt"/>
              </a:rPr>
              <a:t>. Hal </a:t>
            </a:r>
            <a:r>
              <a:rPr lang="en-ID" sz="1100" b="0" dirty="0" err="1">
                <a:effectLst/>
                <a:latin typeface="+mj-lt"/>
              </a:rPr>
              <a:t>ini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menunjukkan</a:t>
            </a:r>
            <a:r>
              <a:rPr lang="en-ID" sz="1100" b="0" dirty="0">
                <a:effectLst/>
                <a:latin typeface="+mj-lt"/>
              </a:rPr>
              <a:t> minimum nights </a:t>
            </a:r>
            <a:r>
              <a:rPr lang="en-ID" sz="1100" b="0" dirty="0" err="1">
                <a:effectLst/>
                <a:latin typeface="+mj-lt"/>
              </a:rPr>
              <a:t>bukanlah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menjadi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faktor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utama</a:t>
            </a:r>
            <a:r>
              <a:rPr lang="en-ID" sz="1100" b="0" dirty="0">
                <a:effectLst/>
                <a:latin typeface="+mj-lt"/>
              </a:rPr>
              <a:t> yang </a:t>
            </a:r>
            <a:r>
              <a:rPr lang="en-ID" sz="1100" b="0" dirty="0" err="1">
                <a:effectLst/>
                <a:latin typeface="+mj-lt"/>
              </a:rPr>
              <a:t>membuatnya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kurang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peminat</a:t>
            </a:r>
            <a:r>
              <a:rPr lang="en-ID" sz="1100" b="0" dirty="0">
                <a:effectLst/>
                <a:latin typeface="+mj-lt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ID" sz="1100" b="0" dirty="0">
                <a:effectLst/>
                <a:latin typeface="+mj-lt"/>
              </a:rPr>
              <a:t> Listing </a:t>
            </a:r>
            <a:r>
              <a:rPr lang="en-ID" sz="1100" b="0" dirty="0" err="1">
                <a:effectLst/>
                <a:latin typeface="+mj-lt"/>
              </a:rPr>
              <a:t>milik</a:t>
            </a:r>
            <a:r>
              <a:rPr lang="en-ID" sz="1100" b="0" dirty="0">
                <a:effectLst/>
                <a:latin typeface="+mj-lt"/>
              </a:rPr>
              <a:t> Evan yang </a:t>
            </a:r>
            <a:r>
              <a:rPr lang="en-ID" sz="1100" b="0" dirty="0" err="1">
                <a:effectLst/>
                <a:latin typeface="+mj-lt"/>
              </a:rPr>
              <a:t>berkatagori</a:t>
            </a:r>
            <a:r>
              <a:rPr lang="en-ID" sz="1100" b="0" dirty="0">
                <a:effectLst/>
                <a:latin typeface="+mj-lt"/>
              </a:rPr>
              <a:t> Kurang </a:t>
            </a:r>
            <a:r>
              <a:rPr lang="en-ID" sz="1100" b="0" dirty="0" err="1">
                <a:effectLst/>
                <a:latin typeface="+mj-lt"/>
              </a:rPr>
              <a:t>Peminat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memiliki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lokasi</a:t>
            </a:r>
            <a:r>
              <a:rPr lang="en-ID" sz="1100" b="0" dirty="0">
                <a:effectLst/>
                <a:latin typeface="+mj-lt"/>
              </a:rPr>
              <a:t> yang </a:t>
            </a:r>
            <a:r>
              <a:rPr lang="en-ID" sz="1100" b="0" dirty="0" err="1">
                <a:effectLst/>
                <a:latin typeface="+mj-lt"/>
              </a:rPr>
              <a:t>lebih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jauh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dari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beberapa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objek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wisata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bila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dibandingkan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dengan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lokasi</a:t>
            </a:r>
            <a:r>
              <a:rPr lang="en-ID" sz="1100" b="0" dirty="0">
                <a:effectLst/>
                <a:latin typeface="+mj-lt"/>
              </a:rPr>
              <a:t> listing yang </a:t>
            </a:r>
            <a:r>
              <a:rPr lang="en-ID" sz="1100" b="0" dirty="0" err="1">
                <a:effectLst/>
                <a:latin typeface="+mj-lt"/>
              </a:rPr>
              <a:t>memiliki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kategori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banyak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peminat</a:t>
            </a:r>
            <a:r>
              <a:rPr lang="en-ID" sz="1100" b="0" dirty="0">
                <a:effectLst/>
                <a:latin typeface="+mj-lt"/>
              </a:rPr>
              <a:t> di neighbourhood Bang </a:t>
            </a:r>
            <a:r>
              <a:rPr lang="en-ID" sz="1100" b="0" dirty="0" err="1">
                <a:effectLst/>
                <a:latin typeface="+mj-lt"/>
              </a:rPr>
              <a:t>Khae</a:t>
            </a:r>
            <a:r>
              <a:rPr lang="en-ID" sz="1100" b="0" dirty="0">
                <a:effectLst/>
                <a:latin typeface="+mj-lt"/>
              </a:rPr>
              <a:t>. Hal </a:t>
            </a:r>
            <a:r>
              <a:rPr lang="en-ID" sz="1100" b="0" dirty="0" err="1">
                <a:effectLst/>
                <a:latin typeface="+mj-lt"/>
              </a:rPr>
              <a:t>ini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menunjukkan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lokasi</a:t>
            </a:r>
            <a:r>
              <a:rPr lang="en-ID" sz="1100" b="0" dirty="0">
                <a:effectLst/>
                <a:latin typeface="+mj-lt"/>
              </a:rPr>
              <a:t> listing </a:t>
            </a:r>
            <a:r>
              <a:rPr lang="en-ID" sz="1100" b="0" dirty="0" err="1">
                <a:effectLst/>
                <a:latin typeface="+mj-lt"/>
              </a:rPr>
              <a:t>bisa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menjadi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faktor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utama</a:t>
            </a:r>
            <a:r>
              <a:rPr lang="en-ID" sz="1100" b="0" dirty="0">
                <a:effectLst/>
                <a:latin typeface="+mj-lt"/>
              </a:rPr>
              <a:t> yang </a:t>
            </a:r>
            <a:r>
              <a:rPr lang="en-ID" sz="1100" b="0" dirty="0" err="1">
                <a:effectLst/>
                <a:latin typeface="+mj-lt"/>
              </a:rPr>
              <a:t>membuatnya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kurang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peminat</a:t>
            </a:r>
            <a:r>
              <a:rPr lang="en-ID" sz="1100" b="0" dirty="0">
                <a:effectLst/>
                <a:latin typeface="+mj-lt"/>
              </a:rPr>
              <a:t>. </a:t>
            </a:r>
            <a:r>
              <a:rPr lang="en-ID" sz="1100" b="0" dirty="0" err="1">
                <a:effectLst/>
                <a:latin typeface="+mj-lt"/>
              </a:rPr>
              <a:t>Mungkin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pengguna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lebih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tertarik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untuk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memilih</a:t>
            </a:r>
            <a:r>
              <a:rPr lang="en-ID" sz="1100" b="0" dirty="0">
                <a:effectLst/>
                <a:latin typeface="+mj-lt"/>
              </a:rPr>
              <a:t> listing yang </a:t>
            </a:r>
            <a:r>
              <a:rPr lang="en-ID" sz="1100" b="0" dirty="0" err="1">
                <a:effectLst/>
                <a:latin typeface="+mj-lt"/>
              </a:rPr>
              <a:t>dekat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dengan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objek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wisata</a:t>
            </a:r>
            <a:r>
              <a:rPr lang="en-ID" sz="1100" b="0" dirty="0">
                <a:effectLst/>
                <a:latin typeface="+mj-lt"/>
              </a:rPr>
              <a:t>. </a:t>
            </a:r>
            <a:r>
              <a:rPr lang="en-ID" sz="1100" b="0" dirty="0" err="1">
                <a:effectLst/>
                <a:latin typeface="+mj-lt"/>
              </a:rPr>
              <a:t>Meskipun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ada</a:t>
            </a:r>
            <a:r>
              <a:rPr lang="en-ID" sz="1100" b="0" dirty="0">
                <a:effectLst/>
                <a:latin typeface="+mj-lt"/>
              </a:rPr>
              <a:t> listing yang </a:t>
            </a:r>
            <a:r>
              <a:rPr lang="en-ID" sz="1100" b="0" dirty="0" err="1">
                <a:effectLst/>
                <a:latin typeface="+mj-lt"/>
              </a:rPr>
              <a:t>lebih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jauh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dari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objek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wisata</a:t>
            </a:r>
            <a:r>
              <a:rPr lang="en-ID" sz="1100" b="0" dirty="0">
                <a:effectLst/>
                <a:latin typeface="+mj-lt"/>
              </a:rPr>
              <a:t>, </a:t>
            </a:r>
            <a:r>
              <a:rPr lang="en-ID" sz="1100" b="0" dirty="0" err="1">
                <a:effectLst/>
                <a:latin typeface="+mj-lt"/>
              </a:rPr>
              <a:t>bisa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jadi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terdapat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pengaruh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dari</a:t>
            </a:r>
            <a:r>
              <a:rPr lang="en-ID" sz="1100" b="0" dirty="0">
                <a:effectLst/>
                <a:latin typeface="+mj-lt"/>
              </a:rPr>
              <a:t> price, minimum nights </a:t>
            </a:r>
            <a:r>
              <a:rPr lang="en-ID" sz="1100" b="0" dirty="0" err="1">
                <a:effectLst/>
                <a:latin typeface="+mj-lt"/>
              </a:rPr>
              <a:t>atau</a:t>
            </a:r>
            <a:r>
              <a:rPr lang="en-ID" sz="1100" b="0" dirty="0">
                <a:effectLst/>
                <a:latin typeface="+mj-lt"/>
              </a:rPr>
              <a:t> </a:t>
            </a:r>
            <a:r>
              <a:rPr lang="en-ID" sz="1100" b="0" dirty="0" err="1">
                <a:effectLst/>
                <a:latin typeface="+mj-lt"/>
              </a:rPr>
              <a:t>fasilitas</a:t>
            </a:r>
            <a:r>
              <a:rPr lang="en-ID" sz="1100" b="0" dirty="0">
                <a:effectLst/>
                <a:latin typeface="+mj-lt"/>
              </a:rPr>
              <a:t>.</a:t>
            </a:r>
          </a:p>
          <a:p>
            <a:pPr algn="just">
              <a:lnSpc>
                <a:spcPct val="100000"/>
              </a:lnSpc>
            </a:pPr>
            <a:br>
              <a:rPr lang="en-ID" sz="1100" b="0" dirty="0">
                <a:effectLst/>
                <a:latin typeface="+mj-lt"/>
              </a:rPr>
            </a:br>
            <a:endParaRPr lang="en-ID" sz="1100" b="0" dirty="0">
              <a:effectLst/>
              <a:latin typeface="+mj-lt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ID" sz="1100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5E96E2-FCFA-B102-82B0-89169D348E67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6EAE75-BEE1-B725-D41E-BAF1F6576CE9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36D28D8A-38D6-02A8-7701-ADAC47B31708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94D7B292-9D3B-22D6-488A-84E8D0A92D5E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901093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8E374-0A70-9977-A6B4-FB0A4C040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4E204-5B96-5D88-F17C-0BAA3902D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Saran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74925-1237-8D37-50A1-7CEDE1918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020" y="1247687"/>
            <a:ext cx="10855960" cy="4351338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buNone/>
            </a:pPr>
            <a:r>
              <a:rPr lang="en-ID" sz="900" b="0" dirty="0">
                <a:effectLst/>
              </a:rPr>
              <a:t>Saran </a:t>
            </a:r>
            <a:r>
              <a:rPr lang="en-ID" sz="900" b="0" dirty="0" err="1">
                <a:effectLst/>
              </a:rPr>
              <a:t>untuk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AirBnb</a:t>
            </a:r>
            <a:r>
              <a:rPr lang="en-ID" sz="900" b="0" dirty="0">
                <a:effectLst/>
              </a:rPr>
              <a:t>:</a:t>
            </a:r>
          </a:p>
          <a:p>
            <a:pPr algn="just">
              <a:lnSpc>
                <a:spcPct val="120000"/>
              </a:lnSpc>
            </a:pPr>
            <a:r>
              <a:rPr lang="en-ID" sz="900" b="0" dirty="0" err="1">
                <a:effectLst/>
              </a:rPr>
              <a:t>Utamakan</a:t>
            </a:r>
            <a:r>
              <a:rPr lang="en-ID" sz="900" b="0" dirty="0">
                <a:effectLst/>
              </a:rPr>
              <a:t> listing yang </a:t>
            </a:r>
            <a:r>
              <a:rPr lang="en-ID" sz="900" b="0" dirty="0" err="1">
                <a:effectLst/>
              </a:rPr>
              <a:t>berada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dekat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dengan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pusat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kota</a:t>
            </a:r>
            <a:r>
              <a:rPr lang="en-ID" sz="900" b="0" dirty="0">
                <a:effectLst/>
              </a:rPr>
              <a:t>, </a:t>
            </a:r>
            <a:r>
              <a:rPr lang="en-ID" sz="900" b="0" dirty="0" err="1">
                <a:effectLst/>
              </a:rPr>
              <a:t>destinasi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wisata</a:t>
            </a:r>
            <a:r>
              <a:rPr lang="en-ID" sz="900" b="0" dirty="0">
                <a:effectLst/>
              </a:rPr>
              <a:t>, </a:t>
            </a:r>
            <a:r>
              <a:rPr lang="en-ID" sz="900" b="0" dirty="0" err="1">
                <a:effectLst/>
              </a:rPr>
              <a:t>ataupun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perkantoran</a:t>
            </a:r>
            <a:r>
              <a:rPr lang="en-ID" sz="900" b="0" dirty="0">
                <a:effectLst/>
              </a:rPr>
              <a:t>. </a:t>
            </a:r>
            <a:r>
              <a:rPr lang="en-ID" sz="900" b="0" dirty="0" err="1">
                <a:effectLst/>
              </a:rPr>
              <a:t>Lakukan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riset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Tempat-tempat</a:t>
            </a:r>
            <a:r>
              <a:rPr lang="en-ID" sz="900" b="0" dirty="0">
                <a:effectLst/>
              </a:rPr>
              <a:t> yang </a:t>
            </a:r>
            <a:r>
              <a:rPr lang="en-ID" sz="900" b="0" dirty="0" err="1">
                <a:effectLst/>
              </a:rPr>
              <a:t>sudah</a:t>
            </a:r>
            <a:r>
              <a:rPr lang="en-ID" sz="900" b="0" dirty="0">
                <a:effectLst/>
              </a:rPr>
              <a:t> dan </a:t>
            </a:r>
            <a:r>
              <a:rPr lang="en-ID" sz="900" b="0" dirty="0" err="1">
                <a:effectLst/>
              </a:rPr>
              <a:t>akan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menjadi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tempat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wisata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karena</a:t>
            </a:r>
            <a:r>
              <a:rPr lang="en-ID" sz="900" b="0" dirty="0">
                <a:effectLst/>
              </a:rPr>
              <a:t> pada </a:t>
            </a:r>
            <a:r>
              <a:rPr lang="en-ID" sz="900" b="0" dirty="0" err="1">
                <a:effectLst/>
              </a:rPr>
              <a:t>tempat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tersebut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memiliki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potensi</a:t>
            </a:r>
            <a:r>
              <a:rPr lang="en-ID" sz="900" b="0" dirty="0">
                <a:effectLst/>
              </a:rPr>
              <a:t> yang </a:t>
            </a:r>
            <a:r>
              <a:rPr lang="en-ID" sz="900" b="0" dirty="0" err="1">
                <a:effectLst/>
              </a:rPr>
              <a:t>besar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menarik</a:t>
            </a:r>
            <a:r>
              <a:rPr lang="en-ID" sz="900" b="0" dirty="0">
                <a:effectLst/>
              </a:rPr>
              <a:t> para </a:t>
            </a:r>
            <a:r>
              <a:rPr lang="en-ID" sz="900" b="0" dirty="0" err="1">
                <a:effectLst/>
              </a:rPr>
              <a:t>pengguna</a:t>
            </a:r>
            <a:r>
              <a:rPr lang="en-ID" sz="900" b="0" dirty="0">
                <a:effectLst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ID" sz="900" b="0" dirty="0" err="1">
                <a:effectLst/>
              </a:rPr>
              <a:t>Mengajak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pemilik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tempat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penyewaan</a:t>
            </a:r>
            <a:r>
              <a:rPr lang="en-ID" sz="900" b="0" dirty="0">
                <a:effectLst/>
              </a:rPr>
              <a:t> di </a:t>
            </a:r>
            <a:r>
              <a:rPr lang="en-ID" sz="900" b="0" dirty="0" err="1">
                <a:effectLst/>
              </a:rPr>
              <a:t>tempat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strategis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untuk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bergabung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dengan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AirBnb</a:t>
            </a:r>
            <a:r>
              <a:rPr lang="en-ID" sz="900" b="0" dirty="0">
                <a:effectLst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ID" sz="900" b="0" dirty="0" err="1">
                <a:effectLst/>
              </a:rPr>
              <a:t>Utamakan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tipe</a:t>
            </a:r>
            <a:r>
              <a:rPr lang="en-ID" sz="900" b="0" dirty="0">
                <a:effectLst/>
              </a:rPr>
              <a:t> listing yang </a:t>
            </a:r>
            <a:r>
              <a:rPr lang="en-ID" sz="900" b="0" dirty="0" err="1">
                <a:effectLst/>
              </a:rPr>
              <a:t>sesuai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dengan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kebutuhan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pengguna</a:t>
            </a:r>
            <a:r>
              <a:rPr lang="en-ID" sz="900" b="0" dirty="0">
                <a:effectLst/>
              </a:rPr>
              <a:t> dan </a:t>
            </a:r>
            <a:r>
              <a:rPr lang="en-ID" sz="900" b="0" dirty="0" err="1">
                <a:effectLst/>
              </a:rPr>
              <a:t>neighbourhoodnya</a:t>
            </a:r>
            <a:r>
              <a:rPr lang="en-ID" sz="900" b="0" dirty="0">
                <a:effectLst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ID" sz="900" b="0" dirty="0" err="1">
                <a:effectLst/>
              </a:rPr>
              <a:t>Memberikan</a:t>
            </a:r>
            <a:r>
              <a:rPr lang="en-ID" sz="900" b="0" dirty="0">
                <a:effectLst/>
              </a:rPr>
              <a:t> saran </a:t>
            </a:r>
            <a:r>
              <a:rPr lang="en-ID" sz="900" b="0" dirty="0" err="1">
                <a:effectLst/>
              </a:rPr>
              <a:t>kepada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pemilik</a:t>
            </a:r>
            <a:r>
              <a:rPr lang="en-ID" sz="900" b="0" dirty="0">
                <a:effectLst/>
              </a:rPr>
              <a:t> listing </a:t>
            </a:r>
            <a:r>
              <a:rPr lang="en-ID" sz="900" b="0" dirty="0" err="1">
                <a:effectLst/>
              </a:rPr>
              <a:t>untuk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menyesuaikan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harga</a:t>
            </a:r>
            <a:r>
              <a:rPr lang="en-ID" sz="900" b="0" dirty="0">
                <a:effectLst/>
              </a:rPr>
              <a:t> yang </a:t>
            </a:r>
            <a:r>
              <a:rPr lang="en-ID" sz="900" b="0" dirty="0" err="1">
                <a:effectLst/>
              </a:rPr>
              <a:t>diberikan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sehingga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harga</a:t>
            </a:r>
            <a:r>
              <a:rPr lang="en-ID" sz="900" b="0" dirty="0">
                <a:effectLst/>
              </a:rPr>
              <a:t> yang </a:t>
            </a:r>
            <a:r>
              <a:rPr lang="en-ID" sz="900" b="0" dirty="0" err="1">
                <a:effectLst/>
              </a:rPr>
              <a:t>diberikan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kompetitif</a:t>
            </a:r>
            <a:r>
              <a:rPr lang="en-ID" sz="900" b="0" dirty="0">
                <a:effectLst/>
              </a:rPr>
              <a:t>. Hal </a:t>
            </a:r>
            <a:r>
              <a:rPr lang="en-ID" sz="900" b="0" dirty="0" err="1">
                <a:effectLst/>
              </a:rPr>
              <a:t>ini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mungkin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bisa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seperti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penurunan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harga</a:t>
            </a:r>
            <a:r>
              <a:rPr lang="en-ID" sz="900" b="0" dirty="0">
                <a:effectLst/>
              </a:rPr>
              <a:t> agar </a:t>
            </a:r>
            <a:r>
              <a:rPr lang="en-ID" sz="900" b="0" dirty="0" err="1">
                <a:effectLst/>
              </a:rPr>
              <a:t>pengguna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menjadi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lebih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tertarik</a:t>
            </a:r>
            <a:r>
              <a:rPr lang="en-ID" sz="900" b="0" dirty="0">
                <a:effectLst/>
              </a:rPr>
              <a:t> dan listing pun </a:t>
            </a:r>
            <a:r>
              <a:rPr lang="en-ID" sz="900" b="0" dirty="0" err="1">
                <a:effectLst/>
              </a:rPr>
              <a:t>menjadi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semakin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ramai</a:t>
            </a:r>
            <a:r>
              <a:rPr lang="en-ID" sz="900" b="0" dirty="0">
                <a:effectLst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ID" sz="900" b="0" dirty="0" err="1">
                <a:effectLst/>
              </a:rPr>
              <a:t>Memberikan</a:t>
            </a:r>
            <a:r>
              <a:rPr lang="en-ID" sz="900" b="0" dirty="0">
                <a:effectLst/>
              </a:rPr>
              <a:t> saran </a:t>
            </a:r>
            <a:r>
              <a:rPr lang="en-ID" sz="900" b="0" dirty="0" err="1">
                <a:effectLst/>
              </a:rPr>
              <a:t>kepada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pemilik</a:t>
            </a:r>
            <a:r>
              <a:rPr lang="en-ID" sz="900" b="0" dirty="0">
                <a:effectLst/>
              </a:rPr>
              <a:t> listing </a:t>
            </a:r>
            <a:r>
              <a:rPr lang="en-ID" sz="900" b="0" dirty="0" err="1">
                <a:effectLst/>
              </a:rPr>
              <a:t>untuk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menyesuaikan</a:t>
            </a:r>
            <a:r>
              <a:rPr lang="en-ID" sz="900" b="0" dirty="0">
                <a:effectLst/>
              </a:rPr>
              <a:t> minimum nights </a:t>
            </a:r>
            <a:r>
              <a:rPr lang="en-ID" sz="900" b="0" dirty="0" err="1">
                <a:effectLst/>
              </a:rPr>
              <a:t>sesuai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dengan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perkiraan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kebutuhan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pengguna</a:t>
            </a:r>
            <a:r>
              <a:rPr lang="en-ID" sz="900" b="0" dirty="0">
                <a:effectLst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ID" sz="900" b="0" dirty="0" err="1">
                <a:effectLst/>
              </a:rPr>
              <a:t>Menawarkan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diskon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atau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penawaran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khusus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seperti</a:t>
            </a:r>
            <a:r>
              <a:rPr lang="en-ID" sz="900" b="0" dirty="0">
                <a:effectLst/>
              </a:rPr>
              <a:t>:</a:t>
            </a:r>
          </a:p>
          <a:p>
            <a:pPr lvl="1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ID" sz="900" b="0" dirty="0" err="1">
                <a:effectLst/>
              </a:rPr>
              <a:t>Diskon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pengguna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baru</a:t>
            </a:r>
            <a:endParaRPr lang="en-ID" sz="900" dirty="0"/>
          </a:p>
          <a:p>
            <a:pPr lvl="1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ID" sz="900" b="0" dirty="0" err="1">
                <a:effectLst/>
              </a:rPr>
              <a:t>Diskon</a:t>
            </a:r>
            <a:r>
              <a:rPr lang="en-ID" sz="900" b="0" dirty="0">
                <a:effectLst/>
              </a:rPr>
              <a:t> Event</a:t>
            </a:r>
          </a:p>
          <a:p>
            <a:pPr lvl="1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ID" sz="900" b="0" dirty="0" err="1">
                <a:effectLst/>
              </a:rPr>
              <a:t>Diskon</a:t>
            </a:r>
            <a:r>
              <a:rPr lang="en-ID" sz="900" b="0" dirty="0">
                <a:effectLst/>
              </a:rPr>
              <a:t> referral </a:t>
            </a:r>
            <a:r>
              <a:rPr lang="en-ID" sz="900" b="0" dirty="0" err="1">
                <a:effectLst/>
              </a:rPr>
              <a:t>baik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dari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pengguna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ataupun</a:t>
            </a:r>
            <a:r>
              <a:rPr lang="en-ID" sz="900" b="0" dirty="0">
                <a:effectLst/>
              </a:rPr>
              <a:t> influencer</a:t>
            </a:r>
          </a:p>
          <a:p>
            <a:pPr lvl="1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ID" sz="900" b="0" dirty="0" err="1">
                <a:effectLst/>
              </a:rPr>
              <a:t>Diskon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untuk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superhost</a:t>
            </a:r>
            <a:endParaRPr lang="en-ID" sz="900" dirty="0"/>
          </a:p>
          <a:p>
            <a:pPr lvl="1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ID" sz="900" b="0" dirty="0" err="1">
                <a:effectLst/>
              </a:rPr>
              <a:t>Diskon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untuk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tamu</a:t>
            </a:r>
            <a:r>
              <a:rPr lang="en-ID" sz="900" b="0" dirty="0">
                <a:effectLst/>
              </a:rPr>
              <a:t> yang </a:t>
            </a:r>
            <a:r>
              <a:rPr lang="en-ID" sz="900" b="0" dirty="0" err="1">
                <a:effectLst/>
              </a:rPr>
              <a:t>datang</a:t>
            </a:r>
            <a:r>
              <a:rPr lang="en-ID" sz="900" b="0" dirty="0">
                <a:effectLst/>
              </a:rPr>
              <a:t> Kembali</a:t>
            </a:r>
          </a:p>
          <a:p>
            <a:pPr algn="just">
              <a:lnSpc>
                <a:spcPct val="120000"/>
              </a:lnSpc>
            </a:pPr>
            <a:r>
              <a:rPr lang="en-ID" sz="900" b="0" dirty="0" err="1">
                <a:effectLst/>
              </a:rPr>
              <a:t>Bekerja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sama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dengan</a:t>
            </a:r>
            <a:r>
              <a:rPr lang="en-ID" sz="900" b="0" dirty="0">
                <a:effectLst/>
              </a:rPr>
              <a:t> influencer </a:t>
            </a:r>
            <a:r>
              <a:rPr lang="en-ID" sz="900" b="0" dirty="0" err="1">
                <a:effectLst/>
              </a:rPr>
              <a:t>untuk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meningkatkan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pengguna</a:t>
            </a:r>
            <a:endParaRPr lang="en-ID" sz="900" b="0" dirty="0">
              <a:effectLst/>
            </a:endParaRPr>
          </a:p>
          <a:p>
            <a:pPr algn="just">
              <a:lnSpc>
                <a:spcPct val="120000"/>
              </a:lnSpc>
            </a:pPr>
            <a:r>
              <a:rPr lang="en-ID" sz="900" b="0" dirty="0" err="1">
                <a:effectLst/>
              </a:rPr>
              <a:t>Memberikan</a:t>
            </a:r>
            <a:r>
              <a:rPr lang="en-ID" sz="900" b="0" dirty="0">
                <a:effectLst/>
              </a:rPr>
              <a:t> saran dan </a:t>
            </a:r>
            <a:r>
              <a:rPr lang="en-ID" sz="900" b="0" dirty="0" err="1">
                <a:effectLst/>
              </a:rPr>
              <a:t>memastikan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pemilik</a:t>
            </a:r>
            <a:r>
              <a:rPr lang="en-ID" sz="900" b="0" dirty="0">
                <a:effectLst/>
              </a:rPr>
              <a:t> listing </a:t>
            </a:r>
            <a:r>
              <a:rPr lang="en-ID" sz="900" b="0" dirty="0" err="1">
                <a:effectLst/>
              </a:rPr>
              <a:t>untuk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memberikan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deskripsi</a:t>
            </a:r>
            <a:r>
              <a:rPr lang="en-ID" sz="900" b="0" dirty="0">
                <a:effectLst/>
              </a:rPr>
              <a:t> dan </a:t>
            </a:r>
            <a:r>
              <a:rPr lang="en-ID" sz="900" b="0" dirty="0" err="1">
                <a:effectLst/>
              </a:rPr>
              <a:t>foto</a:t>
            </a:r>
            <a:r>
              <a:rPr lang="en-ID" sz="900" b="0" dirty="0">
                <a:effectLst/>
              </a:rPr>
              <a:t> listing yang </a:t>
            </a:r>
            <a:r>
              <a:rPr lang="en-ID" sz="900" b="0" dirty="0" err="1">
                <a:effectLst/>
              </a:rPr>
              <a:t>menarik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pengguna</a:t>
            </a:r>
            <a:r>
              <a:rPr lang="en-ID" sz="900" b="0" dirty="0">
                <a:effectLst/>
              </a:rPr>
              <a:t>. </a:t>
            </a:r>
          </a:p>
          <a:p>
            <a:pPr algn="just">
              <a:lnSpc>
                <a:spcPct val="120000"/>
              </a:lnSpc>
            </a:pPr>
            <a:r>
              <a:rPr lang="en-ID" sz="900" b="0" dirty="0" err="1">
                <a:effectLst/>
              </a:rPr>
              <a:t>Meminta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atau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mewajibkan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pengguna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untuk</a:t>
            </a:r>
            <a:r>
              <a:rPr lang="en-ID" sz="900" b="0" dirty="0">
                <a:effectLst/>
              </a:rPr>
              <a:t> </a:t>
            </a:r>
            <a:r>
              <a:rPr lang="en-ID" sz="900" b="0" dirty="0" err="1">
                <a:effectLst/>
              </a:rPr>
              <a:t>memberikan</a:t>
            </a:r>
            <a:r>
              <a:rPr lang="en-ID" sz="900" b="0" dirty="0">
                <a:effectLst/>
              </a:rPr>
              <a:t> review listing pada </a:t>
            </a:r>
            <a:r>
              <a:rPr lang="en-ID" sz="900" b="0" dirty="0" err="1">
                <a:effectLst/>
              </a:rPr>
              <a:t>AirBnb</a:t>
            </a:r>
            <a:r>
              <a:rPr lang="en-ID" sz="900" b="0" dirty="0">
                <a:effectLst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sz="900" dirty="0"/>
          </a:p>
          <a:p>
            <a:pPr marL="0" indent="0" algn="just">
              <a:lnSpc>
                <a:spcPct val="120000"/>
              </a:lnSpc>
              <a:buNone/>
            </a:pPr>
            <a:endParaRPr lang="en-ID" sz="9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189755-41CE-A937-36DF-5B4EA833E263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46F5BD-781D-FD0D-9046-4653EBF7D1B2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DFA164FA-F4BE-BEEA-A0DD-94A7954ED575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D00FE3E0-606F-62EF-16D3-4860D8357671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1188802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CB8DD-EBA6-CD5B-91C4-E0B1DCEF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DC5ED-B80B-2510-70A8-63E66DF18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Saran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6D06A-9C55-F3F5-9CBB-41BD17B94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020" y="1247687"/>
            <a:ext cx="10855960" cy="4351338"/>
          </a:xfrm>
        </p:spPr>
        <p:txBody>
          <a:bodyPr>
            <a:noAutofit/>
          </a:bodyPr>
          <a:lstStyle/>
          <a:p>
            <a:pPr marL="0" indent="0" algn="just">
              <a:lnSpc>
                <a:spcPts val="1425"/>
              </a:lnSpc>
              <a:buNone/>
            </a:pPr>
            <a:r>
              <a:rPr lang="en-ID" sz="1400" b="0" dirty="0">
                <a:effectLst/>
                <a:latin typeface="+mj-lt"/>
              </a:rPr>
              <a:t>Saran </a:t>
            </a:r>
            <a:r>
              <a:rPr lang="en-ID" sz="1400" b="0" dirty="0" err="1">
                <a:effectLst/>
                <a:latin typeface="+mj-lt"/>
              </a:rPr>
              <a:t>untuk</a:t>
            </a:r>
            <a:r>
              <a:rPr lang="en-ID" sz="1400" b="0" dirty="0">
                <a:effectLst/>
                <a:latin typeface="+mj-lt"/>
              </a:rPr>
              <a:t> Evan </a:t>
            </a:r>
            <a:r>
              <a:rPr lang="en-ID" sz="1400" b="0" dirty="0" err="1">
                <a:effectLst/>
                <a:latin typeface="+mj-lt"/>
              </a:rPr>
              <a:t>mengenai</a:t>
            </a:r>
            <a:r>
              <a:rPr lang="en-ID" sz="1400" b="0" dirty="0">
                <a:effectLst/>
                <a:latin typeface="+mj-lt"/>
              </a:rPr>
              <a:t> listing </a:t>
            </a:r>
            <a:r>
              <a:rPr lang="en-ID" sz="1400" b="0" dirty="0" err="1">
                <a:effectLst/>
                <a:latin typeface="+mj-lt"/>
              </a:rPr>
              <a:t>miliknya</a:t>
            </a:r>
            <a:r>
              <a:rPr lang="en-ID" sz="1400" b="0" dirty="0">
                <a:effectLst/>
                <a:latin typeface="+mj-lt"/>
              </a:rPr>
              <a:t> yang </a:t>
            </a:r>
            <a:r>
              <a:rPr lang="en-ID" sz="1400" b="0" dirty="0" err="1">
                <a:effectLst/>
                <a:latin typeface="+mj-lt"/>
              </a:rPr>
              <a:t>berkategori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kurang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peminat</a:t>
            </a:r>
            <a:r>
              <a:rPr lang="en-ID" sz="1400" b="0" dirty="0">
                <a:effectLst/>
                <a:latin typeface="+mj-lt"/>
              </a:rPr>
              <a:t>:</a:t>
            </a:r>
          </a:p>
          <a:p>
            <a:pPr algn="just">
              <a:lnSpc>
                <a:spcPts val="1425"/>
              </a:lnSpc>
            </a:pPr>
            <a:r>
              <a:rPr lang="en-ID" sz="1400" b="0" dirty="0" err="1">
                <a:effectLst/>
                <a:latin typeface="+mj-lt"/>
              </a:rPr>
              <a:t>Menyesuaikan</a:t>
            </a:r>
            <a:r>
              <a:rPr lang="en-ID" sz="1400" b="0" dirty="0">
                <a:effectLst/>
                <a:latin typeface="+mj-lt"/>
              </a:rPr>
              <a:t> minimum night </a:t>
            </a:r>
            <a:r>
              <a:rPr lang="en-ID" sz="1400" b="0" dirty="0" err="1">
                <a:effectLst/>
                <a:latin typeface="+mj-lt"/>
              </a:rPr>
              <a:t>sekecil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mungkin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mengingat</a:t>
            </a:r>
            <a:r>
              <a:rPr lang="en-ID" sz="1400" b="0" dirty="0">
                <a:effectLst/>
                <a:latin typeface="+mj-lt"/>
              </a:rPr>
              <a:t> minimum nights yang </a:t>
            </a:r>
            <a:r>
              <a:rPr lang="en-ID" sz="1400" b="0" dirty="0" err="1">
                <a:effectLst/>
                <a:latin typeface="+mj-lt"/>
              </a:rPr>
              <a:t>kecil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memberikan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waktu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penyewaan</a:t>
            </a:r>
            <a:r>
              <a:rPr lang="en-ID" sz="1400" b="0" dirty="0">
                <a:effectLst/>
                <a:latin typeface="+mj-lt"/>
              </a:rPr>
              <a:t> yang </a:t>
            </a:r>
            <a:r>
              <a:rPr lang="en-ID" sz="1400" b="0" dirty="0" err="1">
                <a:effectLst/>
                <a:latin typeface="+mj-lt"/>
              </a:rPr>
              <a:t>lebih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fleksibel</a:t>
            </a:r>
            <a:r>
              <a:rPr lang="en-ID" sz="1400" b="0" dirty="0">
                <a:effectLst/>
                <a:latin typeface="+mj-lt"/>
              </a:rPr>
              <a:t>, </a:t>
            </a:r>
          </a:p>
          <a:p>
            <a:pPr algn="just">
              <a:lnSpc>
                <a:spcPts val="1425"/>
              </a:lnSpc>
            </a:pPr>
            <a:r>
              <a:rPr lang="en-ID" sz="1400" b="0" dirty="0" err="1">
                <a:effectLst/>
                <a:latin typeface="+mj-lt"/>
              </a:rPr>
              <a:t>Menyesuaikan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harga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mengingat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jumlah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pengguna</a:t>
            </a:r>
            <a:r>
              <a:rPr lang="en-ID" sz="1400" b="0" dirty="0">
                <a:effectLst/>
                <a:latin typeface="+mj-lt"/>
              </a:rPr>
              <a:t> yang </a:t>
            </a:r>
            <a:r>
              <a:rPr lang="en-ID" sz="1400" b="0" dirty="0" err="1">
                <a:effectLst/>
                <a:latin typeface="+mj-lt"/>
              </a:rPr>
              <a:t>tidak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terlalu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banyak</a:t>
            </a:r>
            <a:r>
              <a:rPr lang="en-ID" sz="1400" b="0" dirty="0">
                <a:effectLst/>
                <a:latin typeface="+mj-lt"/>
              </a:rPr>
              <a:t> pada neighbourhood </a:t>
            </a:r>
            <a:r>
              <a:rPr lang="en-ID" sz="1400" b="0" dirty="0" err="1">
                <a:effectLst/>
                <a:latin typeface="+mj-lt"/>
              </a:rPr>
              <a:t>tersebut</a:t>
            </a:r>
            <a:r>
              <a:rPr lang="en-ID" sz="1400" b="0" dirty="0">
                <a:effectLst/>
                <a:latin typeface="+mj-lt"/>
              </a:rPr>
              <a:t> dan </a:t>
            </a:r>
            <a:r>
              <a:rPr lang="en-ID" sz="1400" b="0" dirty="0" err="1">
                <a:effectLst/>
                <a:latin typeface="+mj-lt"/>
              </a:rPr>
              <a:t>lokasi</a:t>
            </a:r>
            <a:r>
              <a:rPr lang="en-ID" sz="1400" b="0" dirty="0">
                <a:effectLst/>
                <a:latin typeface="+mj-lt"/>
              </a:rPr>
              <a:t> yang </a:t>
            </a:r>
            <a:r>
              <a:rPr lang="en-ID" sz="1400" b="0" dirty="0" err="1">
                <a:effectLst/>
                <a:latin typeface="+mj-lt"/>
              </a:rPr>
              <a:t>lebih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jauh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ke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objek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wisata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dibanding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kompetitor</a:t>
            </a:r>
            <a:r>
              <a:rPr lang="en-ID" sz="1400" b="0" dirty="0">
                <a:effectLst/>
                <a:latin typeface="+mj-lt"/>
              </a:rPr>
              <a:t>, </a:t>
            </a:r>
          </a:p>
          <a:p>
            <a:pPr algn="just">
              <a:lnSpc>
                <a:spcPts val="1425"/>
              </a:lnSpc>
            </a:pPr>
            <a:r>
              <a:rPr lang="en-ID" sz="1400" b="0" dirty="0" err="1">
                <a:effectLst/>
                <a:latin typeface="+mj-lt"/>
              </a:rPr>
              <a:t>Menawarkan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atau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penawaran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khusus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seperti</a:t>
            </a:r>
            <a:r>
              <a:rPr lang="en-ID" sz="1400" b="0" dirty="0">
                <a:effectLst/>
                <a:latin typeface="+mj-lt"/>
              </a:rPr>
              <a:t>:</a:t>
            </a:r>
          </a:p>
          <a:p>
            <a:pPr lvl="1" algn="just">
              <a:lnSpc>
                <a:spcPts val="1425"/>
              </a:lnSpc>
              <a:buFont typeface="Courier New" panose="02070309020205020404" pitchFamily="49" charset="0"/>
              <a:buChar char="o"/>
            </a:pPr>
            <a:r>
              <a:rPr lang="en-ID" sz="1400" b="0" dirty="0" err="1">
                <a:effectLst/>
                <a:latin typeface="+mj-lt"/>
              </a:rPr>
              <a:t>Diskon</a:t>
            </a:r>
            <a:r>
              <a:rPr lang="en-ID" sz="1400" b="0" dirty="0">
                <a:effectLst/>
                <a:latin typeface="+mj-lt"/>
              </a:rPr>
              <a:t> Event</a:t>
            </a:r>
          </a:p>
          <a:p>
            <a:pPr lvl="1" algn="just">
              <a:lnSpc>
                <a:spcPts val="1425"/>
              </a:lnSpc>
              <a:buFont typeface="Courier New" panose="02070309020205020404" pitchFamily="49" charset="0"/>
              <a:buChar char="o"/>
            </a:pPr>
            <a:r>
              <a:rPr lang="en-ID" sz="1400" b="0" dirty="0" err="1">
                <a:effectLst/>
                <a:latin typeface="+mj-lt"/>
              </a:rPr>
              <a:t>Diskon</a:t>
            </a:r>
            <a:r>
              <a:rPr lang="en-ID" sz="1400" b="0" dirty="0">
                <a:effectLst/>
                <a:latin typeface="+mj-lt"/>
              </a:rPr>
              <a:t> Referral </a:t>
            </a:r>
            <a:r>
              <a:rPr lang="en-ID" sz="1400" b="0" dirty="0" err="1">
                <a:effectLst/>
                <a:latin typeface="+mj-lt"/>
              </a:rPr>
              <a:t>baik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dari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pengguna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ataupun</a:t>
            </a:r>
            <a:r>
              <a:rPr lang="en-ID" sz="1400" b="0" dirty="0">
                <a:effectLst/>
                <a:latin typeface="+mj-lt"/>
              </a:rPr>
              <a:t> influencer</a:t>
            </a:r>
          </a:p>
          <a:p>
            <a:pPr lvl="1" algn="just">
              <a:lnSpc>
                <a:spcPts val="1425"/>
              </a:lnSpc>
              <a:buFont typeface="Courier New" panose="02070309020205020404" pitchFamily="49" charset="0"/>
              <a:buChar char="o"/>
            </a:pPr>
            <a:r>
              <a:rPr lang="en-ID" sz="1400" b="0" dirty="0" err="1">
                <a:effectLst/>
                <a:latin typeface="+mj-lt"/>
              </a:rPr>
              <a:t>Diskon</a:t>
            </a:r>
            <a:r>
              <a:rPr lang="en-ID" sz="1400" b="0" dirty="0">
                <a:effectLst/>
                <a:latin typeface="+mj-lt"/>
              </a:rPr>
              <a:t> Breakfast</a:t>
            </a:r>
          </a:p>
          <a:p>
            <a:pPr lvl="1" algn="just">
              <a:lnSpc>
                <a:spcPts val="1425"/>
              </a:lnSpc>
              <a:buFont typeface="Courier New" panose="02070309020205020404" pitchFamily="49" charset="0"/>
              <a:buChar char="o"/>
            </a:pPr>
            <a:r>
              <a:rPr lang="en-ID" sz="1400" b="0" dirty="0" err="1">
                <a:effectLst/>
                <a:latin typeface="+mj-lt"/>
              </a:rPr>
              <a:t>Diskon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Penyewaan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alat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transportasi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milik</a:t>
            </a:r>
            <a:r>
              <a:rPr lang="en-ID" sz="1400" b="0" dirty="0">
                <a:effectLst/>
                <a:latin typeface="+mj-lt"/>
              </a:rPr>
              <a:t> listing</a:t>
            </a:r>
          </a:p>
          <a:p>
            <a:pPr algn="just">
              <a:lnSpc>
                <a:spcPts val="1425"/>
              </a:lnSpc>
            </a:pPr>
            <a:r>
              <a:rPr lang="en-ID" sz="1400" b="0" dirty="0" err="1">
                <a:effectLst/>
                <a:latin typeface="+mj-lt"/>
              </a:rPr>
              <a:t>Meminta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atau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mewajibkan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pengguna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untuk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memberikan</a:t>
            </a:r>
            <a:r>
              <a:rPr lang="en-ID" sz="1400" b="0" dirty="0">
                <a:effectLst/>
                <a:latin typeface="+mj-lt"/>
              </a:rPr>
              <a:t> review listing pada </a:t>
            </a:r>
            <a:r>
              <a:rPr lang="en-ID" sz="1400" b="0" dirty="0" err="1">
                <a:effectLst/>
                <a:latin typeface="+mj-lt"/>
              </a:rPr>
              <a:t>AirBnb</a:t>
            </a:r>
            <a:endParaRPr lang="en-ID" sz="1400" b="0" dirty="0">
              <a:effectLst/>
              <a:latin typeface="+mj-lt"/>
            </a:endParaRPr>
          </a:p>
          <a:p>
            <a:pPr algn="just">
              <a:lnSpc>
                <a:spcPts val="1425"/>
              </a:lnSpc>
            </a:pPr>
            <a:r>
              <a:rPr lang="en-ID" sz="1400" b="0" dirty="0" err="1">
                <a:effectLst/>
                <a:latin typeface="+mj-lt"/>
              </a:rPr>
              <a:t>Memberikan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kesan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unik</a:t>
            </a:r>
            <a:r>
              <a:rPr lang="en-ID" sz="1400" b="0" dirty="0">
                <a:effectLst/>
                <a:latin typeface="+mj-lt"/>
              </a:rPr>
              <a:t> pada listing</a:t>
            </a:r>
          </a:p>
          <a:p>
            <a:pPr algn="just">
              <a:lnSpc>
                <a:spcPts val="1425"/>
              </a:lnSpc>
            </a:pPr>
            <a:r>
              <a:rPr lang="en-ID" sz="1400" b="0" dirty="0" err="1">
                <a:effectLst/>
                <a:latin typeface="+mj-lt"/>
              </a:rPr>
              <a:t>Memberikan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deskripsi</a:t>
            </a:r>
            <a:r>
              <a:rPr lang="en-ID" sz="1400" b="0" dirty="0">
                <a:effectLst/>
                <a:latin typeface="+mj-lt"/>
              </a:rPr>
              <a:t> dan </a:t>
            </a:r>
            <a:r>
              <a:rPr lang="en-ID" sz="1400" b="0" dirty="0" err="1">
                <a:effectLst/>
                <a:latin typeface="+mj-lt"/>
              </a:rPr>
              <a:t>foto</a:t>
            </a:r>
            <a:r>
              <a:rPr lang="en-ID" sz="1400" b="0" dirty="0">
                <a:effectLst/>
                <a:latin typeface="+mj-lt"/>
              </a:rPr>
              <a:t> listing yang </a:t>
            </a:r>
            <a:r>
              <a:rPr lang="en-ID" sz="1400" b="0" dirty="0" err="1">
                <a:effectLst/>
                <a:latin typeface="+mj-lt"/>
              </a:rPr>
              <a:t>lebih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menarik</a:t>
            </a:r>
            <a:endParaRPr lang="en-ID" sz="1400" b="0" dirty="0">
              <a:effectLst/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en-ID" sz="1400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EA8682-BD08-E390-ED27-E325DB39C1BB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F8B4BC-2787-4C26-2EA0-20B3123C8B3F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0A544297-75B7-5479-3323-6F310EA2EA87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B2C92E30-AC17-BBCD-5938-FB83E0846BEC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4130323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B591-5032-6BB6-B9A0-BA1480E52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B454-A54D-D7C6-29E2-73AA5D3B1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124960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 err="1"/>
              <a:t>Terima</a:t>
            </a:r>
            <a:r>
              <a:rPr lang="en-US" sz="9600" b="1" dirty="0"/>
              <a:t> Kasih</a:t>
            </a:r>
            <a:endParaRPr lang="en-ID" sz="96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E17CD1-6AD6-2B2A-9E69-68FDCB010FC2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9BC44E-7048-5427-79B5-CD2AA501BBDD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CA518DDE-072E-51BF-1C8C-57F060CE7D33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1BB1CED8-1E50-FECC-3923-976FADC662E9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6B8EEF6-9921-EBAA-26A1-DF8C23AD3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19" y="2927960"/>
            <a:ext cx="5725762" cy="312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20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247F3-235C-B383-8F1A-FB259168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pPr algn="ctr"/>
            <a:r>
              <a:rPr lang="en-US" b="1" dirty="0"/>
              <a:t>Latar </a:t>
            </a:r>
            <a:r>
              <a:rPr lang="en-US" b="1" dirty="0" err="1"/>
              <a:t>Belakang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57921-D98B-8917-ECF4-1F2AC5A99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972" y="1414893"/>
            <a:ext cx="6334428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D" sz="1800" dirty="0">
                <a:effectLst/>
                <a:cs typeface="Arial" panose="020B0604020202020204" pitchFamily="34" charset="0"/>
              </a:rPr>
              <a:t>Airbnb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adalah</a:t>
            </a:r>
            <a:r>
              <a:rPr lang="en-ID" sz="1800" dirty="0">
                <a:effectLst/>
                <a:cs typeface="Arial" panose="020B0604020202020204" pitchFamily="34" charset="0"/>
              </a:rPr>
              <a:t> platform yang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memungkinkan</a:t>
            </a:r>
            <a:r>
              <a:rPr lang="en-ID" sz="1800" dirty="0">
                <a:effectLst/>
                <a:cs typeface="Arial" panose="020B0604020202020204" pitchFamily="34" charset="0"/>
              </a:rPr>
              <a:t> orang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untuk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menyewa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atau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menawarkan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akomodasi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secara</a:t>
            </a:r>
            <a:r>
              <a:rPr lang="en-ID" sz="1800" dirty="0">
                <a:effectLst/>
                <a:cs typeface="Arial" panose="020B0604020202020204" pitchFamily="34" charset="0"/>
              </a:rPr>
              <a:t> online.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Dimulai</a:t>
            </a:r>
            <a:r>
              <a:rPr lang="en-ID" sz="1800" dirty="0">
                <a:effectLst/>
                <a:cs typeface="Arial" panose="020B0604020202020204" pitchFamily="34" charset="0"/>
              </a:rPr>
              <a:t> pada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tahun</a:t>
            </a:r>
            <a:r>
              <a:rPr lang="en-ID" sz="1800" dirty="0">
                <a:effectLst/>
                <a:cs typeface="Arial" panose="020B0604020202020204" pitchFamily="34" charset="0"/>
              </a:rPr>
              <a:t> 2008, Airbnb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kini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telah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berkembang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menjadi</a:t>
            </a:r>
            <a:r>
              <a:rPr lang="en-ID" sz="1800" dirty="0">
                <a:effectLst/>
                <a:cs typeface="Arial" panose="020B0604020202020204" pitchFamily="34" charset="0"/>
              </a:rPr>
              <a:t> salah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satu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layanan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penyewaan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akomodasi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terbesar</a:t>
            </a:r>
            <a:r>
              <a:rPr lang="en-ID" sz="1800" dirty="0">
                <a:effectLst/>
                <a:cs typeface="Arial" panose="020B0604020202020204" pitchFamily="34" charset="0"/>
              </a:rPr>
              <a:t> di dunia yang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menyediakan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layanan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bagi</a:t>
            </a:r>
            <a:r>
              <a:rPr lang="en-ID" sz="1800" dirty="0">
                <a:effectLst/>
                <a:cs typeface="Arial" panose="020B0604020202020204" pitchFamily="34" charset="0"/>
              </a:rPr>
              <a:t> para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pelancong</a:t>
            </a:r>
            <a:r>
              <a:rPr lang="en-ID" sz="1800" dirty="0">
                <a:effectLst/>
                <a:cs typeface="Arial" panose="020B0604020202020204" pitchFamily="34" charset="0"/>
              </a:rPr>
              <a:t> dan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pemilik</a:t>
            </a:r>
            <a:r>
              <a:rPr lang="en-ID" sz="1800" dirty="0">
                <a:effectLst/>
                <a:cs typeface="Arial" panose="020B0604020202020204" pitchFamily="34" charset="0"/>
              </a:rPr>
              <a:t> property. Airbnb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mendapat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komisi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dari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transaksi</a:t>
            </a:r>
            <a:r>
              <a:rPr lang="en-ID" sz="1800" dirty="0">
                <a:effectLst/>
                <a:cs typeface="Arial" panose="020B0604020202020204" pitchFamily="34" charset="0"/>
              </a:rPr>
              <a:t> yang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berhasil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dilakukan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melalui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layanannya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baik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dari</a:t>
            </a:r>
            <a:r>
              <a:rPr lang="en-ID" sz="1800" dirty="0">
                <a:effectLst/>
                <a:cs typeface="Arial" panose="020B0604020202020204" pitchFamily="34" charset="0"/>
              </a:rPr>
              <a:t> host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ataupun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pengguna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sehingga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peningkatan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transaksi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perlu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dilakukan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untuk</a:t>
            </a:r>
            <a:r>
              <a:rPr lang="en-ID" sz="1800" dirty="0">
                <a:effectLst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cs typeface="Arial" panose="020B0604020202020204" pitchFamily="34" charset="0"/>
              </a:rPr>
              <a:t>meningkatkan</a:t>
            </a:r>
            <a:r>
              <a:rPr lang="en-ID" sz="1800" dirty="0">
                <a:effectLst/>
                <a:cs typeface="Arial" panose="020B0604020202020204" pitchFamily="34" charset="0"/>
              </a:rPr>
              <a:t> revenue.</a:t>
            </a:r>
          </a:p>
          <a:p>
            <a:pPr marL="0" indent="0" algn="just">
              <a:buNone/>
            </a:pPr>
            <a:r>
              <a:rPr lang="en-ID" sz="1800" dirty="0">
                <a:effectLst/>
              </a:rPr>
              <a:t>Bangkok </a:t>
            </a:r>
            <a:r>
              <a:rPr lang="en-ID" sz="1800" dirty="0" err="1">
                <a:effectLst/>
              </a:rPr>
              <a:t>adalah</a:t>
            </a:r>
            <a:r>
              <a:rPr lang="en-ID" sz="1800" dirty="0">
                <a:effectLst/>
              </a:rPr>
              <a:t> </a:t>
            </a:r>
            <a:r>
              <a:rPr lang="en-ID" sz="1800" dirty="0" err="1">
                <a:effectLst/>
              </a:rPr>
              <a:t>ibu</a:t>
            </a:r>
            <a:r>
              <a:rPr lang="en-ID" sz="1800" dirty="0">
                <a:effectLst/>
              </a:rPr>
              <a:t> </a:t>
            </a:r>
            <a:r>
              <a:rPr lang="en-ID" sz="1800" dirty="0" err="1">
                <a:effectLst/>
              </a:rPr>
              <a:t>kota</a:t>
            </a:r>
            <a:r>
              <a:rPr lang="en-ID" sz="1800" dirty="0">
                <a:effectLst/>
              </a:rPr>
              <a:t> dan </a:t>
            </a:r>
            <a:r>
              <a:rPr lang="en-ID" sz="1800" dirty="0" err="1">
                <a:effectLst/>
              </a:rPr>
              <a:t>kota</a:t>
            </a:r>
            <a:r>
              <a:rPr lang="en-ID" sz="1800" dirty="0">
                <a:effectLst/>
              </a:rPr>
              <a:t> </a:t>
            </a:r>
            <a:r>
              <a:rPr lang="en-ID" sz="1800" dirty="0" err="1">
                <a:effectLst/>
              </a:rPr>
              <a:t>terbesar</a:t>
            </a:r>
            <a:r>
              <a:rPr lang="en-ID" sz="1800" dirty="0">
                <a:effectLst/>
              </a:rPr>
              <a:t> di Thailand, yang </a:t>
            </a:r>
            <a:r>
              <a:rPr lang="en-ID" sz="1800" dirty="0" err="1">
                <a:effectLst/>
              </a:rPr>
              <a:t>dikenal</a:t>
            </a:r>
            <a:r>
              <a:rPr lang="en-ID" sz="1800" dirty="0">
                <a:effectLst/>
              </a:rPr>
              <a:t> </a:t>
            </a:r>
            <a:r>
              <a:rPr lang="en-ID" sz="1800" dirty="0" err="1">
                <a:effectLst/>
              </a:rPr>
              <a:t>sebagai</a:t>
            </a:r>
            <a:r>
              <a:rPr lang="en-ID" sz="1800" dirty="0">
                <a:effectLst/>
              </a:rPr>
              <a:t> salah </a:t>
            </a:r>
            <a:r>
              <a:rPr lang="en-ID" sz="1800" dirty="0" err="1">
                <a:effectLst/>
              </a:rPr>
              <a:t>satu</a:t>
            </a:r>
            <a:r>
              <a:rPr lang="en-ID" sz="1800" dirty="0">
                <a:effectLst/>
              </a:rPr>
              <a:t> </a:t>
            </a:r>
            <a:r>
              <a:rPr lang="en-ID" sz="1800" dirty="0" err="1">
                <a:effectLst/>
              </a:rPr>
              <a:t>destinasi</a:t>
            </a:r>
            <a:r>
              <a:rPr lang="en-ID" sz="1800" dirty="0">
                <a:effectLst/>
              </a:rPr>
              <a:t> </a:t>
            </a:r>
            <a:r>
              <a:rPr lang="en-ID" sz="1800" dirty="0" err="1">
                <a:effectLst/>
              </a:rPr>
              <a:t>wisata</a:t>
            </a:r>
            <a:r>
              <a:rPr lang="en-ID" sz="1800" dirty="0">
                <a:effectLst/>
              </a:rPr>
              <a:t> paling </a:t>
            </a:r>
            <a:r>
              <a:rPr lang="en-ID" sz="1800" dirty="0" err="1">
                <a:effectLst/>
              </a:rPr>
              <a:t>populer</a:t>
            </a:r>
            <a:r>
              <a:rPr lang="en-ID" sz="1800" dirty="0">
                <a:effectLst/>
              </a:rPr>
              <a:t> di dunia. Kota </a:t>
            </a:r>
            <a:r>
              <a:rPr lang="en-ID" sz="1800" dirty="0" err="1">
                <a:effectLst/>
              </a:rPr>
              <a:t>ini</a:t>
            </a:r>
            <a:r>
              <a:rPr lang="en-ID" sz="1800" dirty="0">
                <a:effectLst/>
              </a:rPr>
              <a:t> </a:t>
            </a:r>
            <a:r>
              <a:rPr lang="en-ID" sz="1800" dirty="0" err="1">
                <a:effectLst/>
              </a:rPr>
              <a:t>menawarkan</a:t>
            </a:r>
            <a:r>
              <a:rPr lang="en-ID" sz="1800" dirty="0">
                <a:effectLst/>
              </a:rPr>
              <a:t> </a:t>
            </a:r>
            <a:r>
              <a:rPr lang="en-ID" sz="1800" dirty="0" err="1">
                <a:effectLst/>
              </a:rPr>
              <a:t>berbagai</a:t>
            </a:r>
            <a:r>
              <a:rPr lang="en-ID" sz="1800" dirty="0">
                <a:effectLst/>
              </a:rPr>
              <a:t> </a:t>
            </a:r>
            <a:r>
              <a:rPr lang="en-ID" sz="1800" dirty="0" err="1">
                <a:effectLst/>
              </a:rPr>
              <a:t>keindahan</a:t>
            </a:r>
            <a:r>
              <a:rPr lang="en-ID" sz="1800" dirty="0">
                <a:effectLst/>
              </a:rPr>
              <a:t> </a:t>
            </a:r>
            <a:r>
              <a:rPr lang="en-ID" sz="1800" dirty="0" err="1">
                <a:effectLst/>
              </a:rPr>
              <a:t>budaya</a:t>
            </a:r>
            <a:r>
              <a:rPr lang="en-ID" sz="1800" dirty="0">
                <a:effectLst/>
              </a:rPr>
              <a:t>, </a:t>
            </a:r>
            <a:r>
              <a:rPr lang="en-ID" sz="1800" dirty="0" err="1">
                <a:effectLst/>
              </a:rPr>
              <a:t>sejarah</a:t>
            </a:r>
            <a:r>
              <a:rPr lang="en-ID" sz="1800" dirty="0">
                <a:effectLst/>
              </a:rPr>
              <a:t>, dan </a:t>
            </a:r>
            <a:r>
              <a:rPr lang="en-ID" sz="1800" dirty="0" err="1">
                <a:effectLst/>
              </a:rPr>
              <a:t>modernitas</a:t>
            </a:r>
            <a:r>
              <a:rPr lang="en-ID" sz="1800" dirty="0">
                <a:effectLst/>
              </a:rPr>
              <a:t>, </a:t>
            </a:r>
            <a:r>
              <a:rPr lang="en-ID" sz="1800" dirty="0" err="1">
                <a:effectLst/>
              </a:rPr>
              <a:t>serta</a:t>
            </a:r>
            <a:r>
              <a:rPr lang="en-ID" sz="1800" dirty="0">
                <a:effectLst/>
              </a:rPr>
              <a:t> </a:t>
            </a:r>
            <a:r>
              <a:rPr lang="en-ID" sz="1800" dirty="0" err="1">
                <a:effectLst/>
              </a:rPr>
              <a:t>merupakan</a:t>
            </a:r>
            <a:r>
              <a:rPr lang="en-ID" sz="1800" dirty="0">
                <a:effectLst/>
              </a:rPr>
              <a:t> </a:t>
            </a:r>
            <a:r>
              <a:rPr lang="en-ID" sz="1800" dirty="0" err="1">
                <a:effectLst/>
              </a:rPr>
              <a:t>pusat</a:t>
            </a:r>
            <a:r>
              <a:rPr lang="en-ID" sz="1800" dirty="0">
                <a:effectLst/>
              </a:rPr>
              <a:t> </a:t>
            </a:r>
            <a:r>
              <a:rPr lang="en-ID" sz="1800" dirty="0" err="1">
                <a:effectLst/>
              </a:rPr>
              <a:t>perdagangan</a:t>
            </a:r>
            <a:r>
              <a:rPr lang="en-ID" sz="1800" dirty="0">
                <a:effectLst/>
              </a:rPr>
              <a:t>, </a:t>
            </a:r>
            <a:r>
              <a:rPr lang="en-ID" sz="1800" dirty="0" err="1">
                <a:effectLst/>
              </a:rPr>
              <a:t>ekonomi</a:t>
            </a:r>
            <a:r>
              <a:rPr lang="en-ID" sz="1800" dirty="0">
                <a:effectLst/>
              </a:rPr>
              <a:t>, dan </a:t>
            </a:r>
            <a:r>
              <a:rPr lang="en-ID" sz="1800" dirty="0" err="1">
                <a:effectLst/>
              </a:rPr>
              <a:t>hiburan</a:t>
            </a:r>
            <a:r>
              <a:rPr lang="en-ID" sz="1800" dirty="0">
                <a:effectLst/>
              </a:rPr>
              <a:t> di Asia Tenggara.</a:t>
            </a:r>
          </a:p>
          <a:p>
            <a:pPr algn="just"/>
            <a:endParaRPr lang="en-ID" sz="1800" dirty="0"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DCDF8C-C330-D0C7-8DE1-F11E8BAB949C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045464-505A-56E5-C3AE-739D14308318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E370879D-BF8C-F444-26FD-018E95417A8B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19F401F6-0F28-818C-862C-FFF4BE153970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444287B-A685-2C10-651D-E29ACDAE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992" y="1003732"/>
            <a:ext cx="2823808" cy="3105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2D7FBB-E1E0-FB7C-BD3F-9D781B37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318" y="4060236"/>
            <a:ext cx="3639155" cy="198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72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4F14A-B065-92A9-018F-4404CFAF9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pPr algn="ctr"/>
            <a:r>
              <a:rPr lang="en-US" b="1" dirty="0" err="1"/>
              <a:t>Rumusan</a:t>
            </a:r>
            <a:r>
              <a:rPr lang="en-US" b="1" dirty="0"/>
              <a:t> Masalah &amp; Tujuan Analisa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EDE3C-C769-FBD2-54F1-90CD258D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687"/>
            <a:ext cx="10515600" cy="113925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ID" sz="1600" b="0" dirty="0" err="1">
                <a:effectLst/>
                <a:latin typeface="+mj-lt"/>
              </a:rPr>
              <a:t>Meningkatnya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jumlah</a:t>
            </a:r>
            <a:r>
              <a:rPr lang="en-ID" sz="1600" b="0" dirty="0">
                <a:effectLst/>
                <a:latin typeface="+mj-lt"/>
              </a:rPr>
              <a:t> listing </a:t>
            </a:r>
            <a:r>
              <a:rPr lang="en-ID" sz="1600" b="0" dirty="0" err="1">
                <a:effectLst/>
                <a:latin typeface="+mj-lt"/>
              </a:rPr>
              <a:t>tidak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serta-merta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menjamin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optimalisasi</a:t>
            </a:r>
            <a:r>
              <a:rPr lang="en-ID" sz="1600" b="0" dirty="0">
                <a:effectLst/>
                <a:latin typeface="+mj-lt"/>
              </a:rPr>
              <a:t> pasar. Baik </a:t>
            </a:r>
            <a:r>
              <a:rPr lang="en-ID" sz="1600" b="0" dirty="0" err="1">
                <a:effectLst/>
                <a:latin typeface="+mj-lt"/>
              </a:rPr>
              <a:t>pihak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penyedia</a:t>
            </a:r>
            <a:r>
              <a:rPr lang="en-ID" sz="1600" b="0" dirty="0">
                <a:effectLst/>
                <a:latin typeface="+mj-lt"/>
              </a:rPr>
              <a:t> (host) </a:t>
            </a:r>
            <a:r>
              <a:rPr lang="en-ID" sz="1600" b="0" dirty="0" err="1">
                <a:effectLst/>
                <a:latin typeface="+mj-lt"/>
              </a:rPr>
              <a:t>maupun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konsumen</a:t>
            </a:r>
            <a:r>
              <a:rPr lang="en-ID" sz="1600" b="0" dirty="0">
                <a:effectLst/>
                <a:latin typeface="+mj-lt"/>
              </a:rPr>
              <a:t> (</a:t>
            </a:r>
            <a:r>
              <a:rPr lang="en-ID" sz="1600" b="0" dirty="0" err="1">
                <a:effectLst/>
                <a:latin typeface="+mj-lt"/>
              </a:rPr>
              <a:t>tamu</a:t>
            </a:r>
            <a:r>
              <a:rPr lang="en-ID" sz="1600" b="0" dirty="0">
                <a:effectLst/>
                <a:latin typeface="+mj-lt"/>
              </a:rPr>
              <a:t>) </a:t>
            </a:r>
            <a:r>
              <a:rPr lang="en-ID" sz="1600" b="0" dirty="0" err="1">
                <a:effectLst/>
                <a:latin typeface="+mj-lt"/>
              </a:rPr>
              <a:t>memerlukan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pemahaman</a:t>
            </a:r>
            <a:r>
              <a:rPr lang="en-ID" sz="1600" b="0" dirty="0">
                <a:effectLst/>
                <a:latin typeface="+mj-lt"/>
              </a:rPr>
              <a:t> yang </a:t>
            </a:r>
            <a:r>
              <a:rPr lang="en-ID" sz="1600" b="0" dirty="0" err="1">
                <a:effectLst/>
                <a:latin typeface="+mj-lt"/>
              </a:rPr>
              <a:t>mendalam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mengenai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karakteristik</a:t>
            </a:r>
            <a:r>
              <a:rPr lang="en-ID" sz="1600" b="0" dirty="0">
                <a:effectLst/>
                <a:latin typeface="+mj-lt"/>
              </a:rPr>
              <a:t> pasar </a:t>
            </a:r>
            <a:r>
              <a:rPr lang="en-ID" sz="1600" b="0" dirty="0" err="1">
                <a:effectLst/>
                <a:latin typeface="+mj-lt"/>
              </a:rPr>
              <a:t>untuk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mengambil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keputusan</a:t>
            </a:r>
            <a:r>
              <a:rPr lang="en-ID" sz="1600" b="0" dirty="0">
                <a:effectLst/>
                <a:latin typeface="+mj-lt"/>
              </a:rPr>
              <a:t> yang </a:t>
            </a:r>
            <a:r>
              <a:rPr lang="en-ID" sz="1600" b="0" dirty="0" err="1">
                <a:effectLst/>
                <a:latin typeface="+mj-lt"/>
              </a:rPr>
              <a:t>tepat</a:t>
            </a:r>
            <a:r>
              <a:rPr lang="en-ID" sz="1600" b="0" dirty="0">
                <a:effectLst/>
                <a:latin typeface="+mj-lt"/>
              </a:rPr>
              <a:t>. </a:t>
            </a:r>
            <a:r>
              <a:rPr lang="en-ID" sz="1600" b="0" dirty="0" err="1">
                <a:effectLst/>
                <a:latin typeface="+mj-lt"/>
              </a:rPr>
              <a:t>Melalui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analisis</a:t>
            </a:r>
            <a:r>
              <a:rPr lang="en-ID" sz="1600" b="0" dirty="0">
                <a:effectLst/>
                <a:latin typeface="+mj-lt"/>
              </a:rPr>
              <a:t> data listing Airbnb di Bangkok </a:t>
            </a:r>
            <a:r>
              <a:rPr lang="en-ID" sz="1600" b="0" dirty="0" err="1">
                <a:effectLst/>
                <a:latin typeface="+mj-lt"/>
              </a:rPr>
              <a:t>ini</a:t>
            </a:r>
            <a:r>
              <a:rPr lang="en-ID" sz="1600" b="0" dirty="0">
                <a:effectLst/>
                <a:latin typeface="+mj-lt"/>
              </a:rPr>
              <a:t>, </a:t>
            </a:r>
            <a:r>
              <a:rPr lang="en-ID" sz="1600" b="0" dirty="0" err="1">
                <a:effectLst/>
                <a:latin typeface="+mj-lt"/>
              </a:rPr>
              <a:t>diharapkan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dapat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membantu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berbagai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pihak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untuk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memahami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dinamika</a:t>
            </a:r>
            <a:r>
              <a:rPr lang="en-ID" sz="1600" b="0" dirty="0">
                <a:effectLst/>
                <a:latin typeface="+mj-lt"/>
              </a:rPr>
              <a:t> pasar dan </a:t>
            </a:r>
            <a:r>
              <a:rPr lang="en-ID" sz="1600" b="0" dirty="0" err="1">
                <a:effectLst/>
                <a:latin typeface="+mj-lt"/>
              </a:rPr>
              <a:t>membuat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keputusan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berbasis</a:t>
            </a:r>
            <a:r>
              <a:rPr lang="en-ID" sz="1600" b="0" dirty="0">
                <a:effectLst/>
                <a:latin typeface="+mj-lt"/>
              </a:rPr>
              <a:t> data.</a:t>
            </a:r>
            <a:endParaRPr lang="en-ID" sz="1600" dirty="0">
              <a:latin typeface="+mj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80C40B-605C-197F-5F89-9C35B8B603E9}"/>
              </a:ext>
            </a:extLst>
          </p:cNvPr>
          <p:cNvSpPr txBox="1">
            <a:spLocks/>
          </p:cNvSpPr>
          <p:nvPr/>
        </p:nvSpPr>
        <p:spPr>
          <a:xfrm>
            <a:off x="540868" y="2907313"/>
            <a:ext cx="3950110" cy="270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ID" sz="1600" b="0" dirty="0" err="1">
                <a:effectLst/>
                <a:latin typeface="+mj-lt"/>
              </a:rPr>
              <a:t>Rumusan</a:t>
            </a:r>
            <a:r>
              <a:rPr lang="en-ID" sz="1600" b="0" dirty="0">
                <a:effectLst/>
                <a:latin typeface="+mj-lt"/>
              </a:rPr>
              <a:t> Masalah</a:t>
            </a:r>
          </a:p>
          <a:p>
            <a:pPr algn="just">
              <a:lnSpc>
                <a:spcPct val="100000"/>
              </a:lnSpc>
            </a:pPr>
            <a:r>
              <a:rPr lang="en-ID" sz="1600" b="0" dirty="0" err="1">
                <a:effectLst/>
                <a:latin typeface="+mj-lt"/>
              </a:rPr>
              <a:t>Rumusan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masalah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untuk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analisis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umum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yaitu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bagaimana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karakteristik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dari</a:t>
            </a:r>
            <a:r>
              <a:rPr lang="en-ID" sz="1600" b="0" dirty="0">
                <a:effectLst/>
                <a:latin typeface="+mj-lt"/>
              </a:rPr>
              <a:t> listing Airbnb di Bangkok </a:t>
            </a:r>
            <a:r>
              <a:rPr lang="en-ID" sz="1600" b="0" dirty="0" err="1">
                <a:effectLst/>
                <a:latin typeface="+mj-lt"/>
              </a:rPr>
              <a:t>secara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keseluruhan</a:t>
            </a:r>
            <a:r>
              <a:rPr lang="en-ID" sz="1600" b="0" dirty="0">
                <a:effectLst/>
                <a:latin typeface="+mj-lt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ID" sz="1600" b="0" dirty="0" err="1">
                <a:effectLst/>
                <a:latin typeface="+mj-lt"/>
              </a:rPr>
              <a:t>Rumusan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masalah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untuk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analisis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spesifik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untuk</a:t>
            </a:r>
            <a:r>
              <a:rPr lang="en-ID" sz="1600" b="0" dirty="0">
                <a:effectLst/>
                <a:latin typeface="+mj-lt"/>
              </a:rPr>
              <a:t> Evan </a:t>
            </a:r>
            <a:r>
              <a:rPr lang="en-ID" sz="1600" b="0" dirty="0" err="1">
                <a:effectLst/>
                <a:latin typeface="+mj-lt"/>
              </a:rPr>
              <a:t>yaitu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Bagaimana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karakteristik</a:t>
            </a:r>
            <a:r>
              <a:rPr lang="en-ID" sz="1600" b="0" dirty="0">
                <a:effectLst/>
                <a:latin typeface="+mj-lt"/>
              </a:rPr>
              <a:t> listing </a:t>
            </a:r>
            <a:r>
              <a:rPr lang="en-ID" sz="1600" b="0" dirty="0" err="1">
                <a:effectLst/>
                <a:latin typeface="+mj-lt"/>
              </a:rPr>
              <a:t>milik</a:t>
            </a:r>
            <a:r>
              <a:rPr lang="en-ID" sz="1600" b="0" dirty="0">
                <a:effectLst/>
                <a:latin typeface="+mj-lt"/>
              </a:rPr>
              <a:t> Evan yang </a:t>
            </a:r>
            <a:r>
              <a:rPr lang="en-ID" sz="1600" b="0" dirty="0" err="1">
                <a:effectLst/>
                <a:latin typeface="+mj-lt"/>
              </a:rPr>
              <a:t>termasuk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dalam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kategori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kurang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peminat</a:t>
            </a:r>
            <a:r>
              <a:rPr lang="en-ID" sz="1600" b="0" dirty="0">
                <a:effectLst/>
                <a:latin typeface="+mj-lt"/>
              </a:rPr>
              <a:t>.</a:t>
            </a:r>
            <a:endParaRPr lang="en-US" sz="1600" dirty="0">
              <a:latin typeface="+mj-lt"/>
            </a:endParaRPr>
          </a:p>
          <a:p>
            <a:pPr algn="just">
              <a:lnSpc>
                <a:spcPct val="100000"/>
              </a:lnSpc>
            </a:pPr>
            <a:endParaRPr lang="en-ID" sz="1600" dirty="0">
              <a:latin typeface="+mj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118680-57B0-051B-17DB-33B843F9B7B5}"/>
              </a:ext>
            </a:extLst>
          </p:cNvPr>
          <p:cNvSpPr txBox="1">
            <a:spLocks/>
          </p:cNvSpPr>
          <p:nvPr/>
        </p:nvSpPr>
        <p:spPr>
          <a:xfrm>
            <a:off x="4849792" y="2412647"/>
            <a:ext cx="6801340" cy="3519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ID" sz="1600" b="0" dirty="0">
                <a:effectLst/>
                <a:latin typeface="+mj-lt"/>
              </a:rPr>
              <a:t>Tujuan</a:t>
            </a:r>
          </a:p>
          <a:p>
            <a:pPr algn="just">
              <a:lnSpc>
                <a:spcPct val="120000"/>
              </a:lnSpc>
            </a:pPr>
            <a:r>
              <a:rPr lang="en-ID" sz="1600" b="0" dirty="0">
                <a:effectLst/>
                <a:latin typeface="+mj-lt"/>
              </a:rPr>
              <a:t>Tujuan </a:t>
            </a:r>
            <a:r>
              <a:rPr lang="en-ID" sz="1600" b="0" dirty="0" err="1">
                <a:effectLst/>
                <a:latin typeface="+mj-lt"/>
              </a:rPr>
              <a:t>dari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analisis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secara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umum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yaitu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untuk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mengidentifikasi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faktor-faktor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utama</a:t>
            </a:r>
            <a:r>
              <a:rPr lang="en-ID" sz="1600" b="0" dirty="0">
                <a:effectLst/>
                <a:latin typeface="+mj-lt"/>
              </a:rPr>
              <a:t> yang </a:t>
            </a:r>
            <a:r>
              <a:rPr lang="en-ID" sz="1600" b="0" dirty="0" err="1">
                <a:effectLst/>
                <a:latin typeface="+mj-lt"/>
              </a:rPr>
              <a:t>memengaruhi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performa</a:t>
            </a:r>
            <a:r>
              <a:rPr lang="en-ID" sz="1600" b="0" dirty="0">
                <a:effectLst/>
                <a:latin typeface="+mj-lt"/>
              </a:rPr>
              <a:t> listing, </a:t>
            </a:r>
            <a:r>
              <a:rPr lang="en-ID" sz="1600" b="0" dirty="0" err="1">
                <a:effectLst/>
                <a:latin typeface="+mj-lt"/>
              </a:rPr>
              <a:t>sehingga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dapat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diberikan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rekomendasi</a:t>
            </a:r>
            <a:r>
              <a:rPr lang="en-ID" sz="1600" b="0" dirty="0">
                <a:effectLst/>
                <a:latin typeface="+mj-lt"/>
              </a:rPr>
              <a:t> yang </a:t>
            </a:r>
            <a:r>
              <a:rPr lang="en-ID" sz="1600" b="0" dirty="0" err="1">
                <a:effectLst/>
                <a:latin typeface="+mj-lt"/>
              </a:rPr>
              <a:t>berpotensi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meningkatkan</a:t>
            </a:r>
            <a:r>
              <a:rPr lang="en-ID" sz="1600" b="0" dirty="0">
                <a:effectLst/>
                <a:latin typeface="+mj-lt"/>
              </a:rPr>
              <a:t> revenue dan </a:t>
            </a:r>
            <a:r>
              <a:rPr lang="en-ID" sz="1600" b="0" dirty="0" err="1">
                <a:effectLst/>
                <a:latin typeface="+mj-lt"/>
              </a:rPr>
              <a:t>efisiensi</a:t>
            </a:r>
            <a:r>
              <a:rPr lang="en-ID" sz="1600" b="0" dirty="0">
                <a:effectLst/>
                <a:latin typeface="+mj-lt"/>
              </a:rPr>
              <a:t> program </a:t>
            </a:r>
            <a:r>
              <a:rPr lang="en-ID" sz="1600" b="0" dirty="0" err="1">
                <a:effectLst/>
                <a:latin typeface="+mj-lt"/>
              </a:rPr>
              <a:t>serta</a:t>
            </a:r>
            <a:r>
              <a:rPr lang="en-ID" sz="1600" b="0" dirty="0">
                <a:effectLst/>
                <a:latin typeface="+mj-lt"/>
              </a:rPr>
              <a:t> strategi marketing Airbnb </a:t>
            </a:r>
            <a:r>
              <a:rPr lang="en-ID" sz="1600" b="0" dirty="0" err="1">
                <a:effectLst/>
                <a:latin typeface="+mj-lt"/>
              </a:rPr>
              <a:t>secara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keseluruhan</a:t>
            </a:r>
            <a:r>
              <a:rPr lang="en-ID" sz="1600" b="0" dirty="0">
                <a:effectLst/>
                <a:latin typeface="+mj-lt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ID" sz="1600" b="0" dirty="0">
                <a:effectLst/>
                <a:latin typeface="+mj-lt"/>
              </a:rPr>
              <a:t>Tujuan </a:t>
            </a:r>
            <a:r>
              <a:rPr lang="en-ID" sz="1600" b="0" dirty="0" err="1">
                <a:effectLst/>
                <a:latin typeface="+mj-lt"/>
              </a:rPr>
              <a:t>dari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analisis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spesifik</a:t>
            </a:r>
            <a:r>
              <a:rPr lang="en-ID" sz="1600" b="0" dirty="0">
                <a:effectLst/>
                <a:latin typeface="+mj-lt"/>
              </a:rPr>
              <a:t> listing </a:t>
            </a:r>
            <a:r>
              <a:rPr lang="en-ID" sz="1600" b="0" dirty="0" err="1">
                <a:effectLst/>
                <a:latin typeface="+mj-lt"/>
              </a:rPr>
              <a:t>milik</a:t>
            </a:r>
            <a:r>
              <a:rPr lang="en-ID" sz="1600" b="0" dirty="0">
                <a:effectLst/>
                <a:latin typeface="+mj-lt"/>
              </a:rPr>
              <a:t> Evan yang </a:t>
            </a:r>
            <a:r>
              <a:rPr lang="en-ID" sz="1600" b="0" dirty="0" err="1">
                <a:effectLst/>
                <a:latin typeface="+mj-lt"/>
              </a:rPr>
              <a:t>berkategori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kurang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peminat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adalah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memahami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apa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saja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kelemahan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dari</a:t>
            </a:r>
            <a:r>
              <a:rPr lang="en-ID" sz="1600" b="0" dirty="0">
                <a:effectLst/>
                <a:latin typeface="+mj-lt"/>
              </a:rPr>
              <a:t> listing </a:t>
            </a:r>
            <a:r>
              <a:rPr lang="en-ID" sz="1600" b="0" dirty="0" err="1">
                <a:effectLst/>
                <a:latin typeface="+mj-lt"/>
              </a:rPr>
              <a:t>tersebut</a:t>
            </a:r>
            <a:r>
              <a:rPr lang="en-ID" sz="1600" b="0" dirty="0">
                <a:effectLst/>
                <a:latin typeface="+mj-lt"/>
              </a:rPr>
              <a:t> dan </a:t>
            </a:r>
            <a:r>
              <a:rPr lang="en-ID" sz="1600" b="0" dirty="0" err="1">
                <a:effectLst/>
                <a:latin typeface="+mj-lt"/>
              </a:rPr>
              <a:t>memberikan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rekomendasi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untuk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meningkatkan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daya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tarik</a:t>
            </a:r>
            <a:r>
              <a:rPr lang="en-ID" sz="1600" b="0" dirty="0">
                <a:effectLst/>
                <a:latin typeface="+mj-lt"/>
              </a:rPr>
              <a:t> listing agar </a:t>
            </a:r>
            <a:r>
              <a:rPr lang="en-ID" sz="1600" b="0" dirty="0" err="1">
                <a:effectLst/>
                <a:latin typeface="+mj-lt"/>
              </a:rPr>
              <a:t>dapat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bertransformasi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menjadi</a:t>
            </a:r>
            <a:r>
              <a:rPr lang="en-ID" sz="1600" b="0" dirty="0">
                <a:effectLst/>
                <a:latin typeface="+mj-lt"/>
              </a:rPr>
              <a:t> listing </a:t>
            </a:r>
            <a:r>
              <a:rPr lang="en-ID" sz="1600" b="0" dirty="0" err="1">
                <a:effectLst/>
                <a:latin typeface="+mj-lt"/>
              </a:rPr>
              <a:t>berkategori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banyak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peminat</a:t>
            </a:r>
            <a:r>
              <a:rPr lang="en-ID" sz="1600" b="0" dirty="0">
                <a:effectLst/>
                <a:latin typeface="+mj-lt"/>
              </a:rPr>
              <a:t> dan </a:t>
            </a:r>
            <a:r>
              <a:rPr lang="en-ID" sz="1600" b="0" dirty="0" err="1">
                <a:effectLst/>
                <a:latin typeface="+mj-lt"/>
              </a:rPr>
              <a:t>meningkatkan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potensi</a:t>
            </a:r>
            <a:r>
              <a:rPr lang="en-ID" sz="1600" b="0" dirty="0">
                <a:effectLst/>
                <a:latin typeface="+mj-lt"/>
              </a:rPr>
              <a:t> </a:t>
            </a:r>
            <a:r>
              <a:rPr lang="en-ID" sz="1600" b="0" dirty="0" err="1">
                <a:effectLst/>
                <a:latin typeface="+mj-lt"/>
              </a:rPr>
              <a:t>transaksi</a:t>
            </a:r>
            <a:r>
              <a:rPr lang="en-ID" sz="1600" b="0" dirty="0">
                <a:effectLst/>
                <a:latin typeface="+mj-lt"/>
              </a:rPr>
              <a:t>.</a:t>
            </a:r>
            <a:endParaRPr lang="en-US" sz="16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en-ID" sz="1600" dirty="0"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32ACA7-E673-9BEB-E46E-7425887B27F2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3872C5-32F5-6176-CB01-25FD2C96E394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7638FCA8-E3E3-FA76-DEE6-E4B110C8DAFB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666A7D33-D660-B00C-A685-C3EA1AFDA055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549484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40D53-B7B8-5603-6F66-DBC7C0379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pPr algn="ctr"/>
            <a:r>
              <a:rPr lang="en-US" b="1" dirty="0"/>
              <a:t>Stakeholder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A125B-E757-B18A-3C0D-D336ED689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D" sz="1800" b="0" dirty="0" err="1">
                <a:effectLst/>
                <a:latin typeface="+mj-lt"/>
              </a:rPr>
              <a:t>Untuk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analisis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secara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umum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stakeholdernya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adalah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perusahaan</a:t>
            </a:r>
            <a:r>
              <a:rPr lang="en-ID" sz="1800" b="0" dirty="0">
                <a:effectLst/>
                <a:latin typeface="+mj-lt"/>
              </a:rPr>
              <a:t> Airbnb </a:t>
            </a:r>
            <a:r>
              <a:rPr lang="en-ID" sz="1800" b="0" dirty="0" err="1">
                <a:effectLst/>
                <a:latin typeface="+mj-lt"/>
              </a:rPr>
              <a:t>selaku</a:t>
            </a:r>
            <a:r>
              <a:rPr lang="en-ID" sz="1800" b="0" dirty="0">
                <a:effectLst/>
                <a:latin typeface="+mj-lt"/>
              </a:rPr>
              <a:t> platform yang </a:t>
            </a:r>
            <a:r>
              <a:rPr lang="en-ID" sz="1800" b="0" dirty="0" err="1">
                <a:effectLst/>
                <a:latin typeface="+mj-lt"/>
              </a:rPr>
              <a:t>dapat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mengambil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keputusan</a:t>
            </a:r>
            <a:r>
              <a:rPr lang="en-ID" sz="1800" b="0" dirty="0">
                <a:effectLst/>
                <a:latin typeface="+mj-lt"/>
              </a:rPr>
              <a:t>, </a:t>
            </a:r>
            <a:r>
              <a:rPr lang="en-ID" sz="1800" b="0" dirty="0" err="1">
                <a:effectLst/>
                <a:latin typeface="+mj-lt"/>
              </a:rPr>
              <a:t>mengatur</a:t>
            </a:r>
            <a:r>
              <a:rPr lang="en-ID" sz="1800" b="0" dirty="0">
                <a:effectLst/>
                <a:latin typeface="+mj-lt"/>
              </a:rPr>
              <a:t> strategi </a:t>
            </a:r>
            <a:r>
              <a:rPr lang="en-ID" sz="1800" b="0" dirty="0" err="1">
                <a:effectLst/>
                <a:latin typeface="+mj-lt"/>
              </a:rPr>
              <a:t>promosi</a:t>
            </a:r>
            <a:r>
              <a:rPr lang="en-ID" sz="1800" b="0" dirty="0">
                <a:effectLst/>
                <a:latin typeface="+mj-lt"/>
              </a:rPr>
              <a:t>, pricing, dan </a:t>
            </a:r>
            <a:r>
              <a:rPr lang="en-ID" sz="1800" b="0" dirty="0" err="1">
                <a:effectLst/>
                <a:latin typeface="+mj-lt"/>
              </a:rPr>
              <a:t>pengembangan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produk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dengan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mempertimbangkan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rekomendasi</a:t>
            </a:r>
            <a:r>
              <a:rPr lang="en-ID" sz="1800" b="0" dirty="0">
                <a:effectLst/>
                <a:latin typeface="+mj-lt"/>
              </a:rPr>
              <a:t> yang </a:t>
            </a:r>
            <a:r>
              <a:rPr lang="en-ID" sz="1800" b="0" dirty="0" err="1">
                <a:effectLst/>
                <a:latin typeface="+mj-lt"/>
              </a:rPr>
              <a:t>diberikan</a:t>
            </a:r>
            <a:r>
              <a:rPr lang="en-ID" sz="1800" b="0" dirty="0">
                <a:effectLst/>
                <a:latin typeface="+mj-lt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ID" sz="1800" b="0" dirty="0" err="1">
                <a:effectLst/>
                <a:latin typeface="+mj-lt"/>
              </a:rPr>
              <a:t>Untuk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analisis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spesifik</a:t>
            </a:r>
            <a:r>
              <a:rPr lang="en-ID" sz="1800" b="0" dirty="0">
                <a:effectLst/>
                <a:latin typeface="+mj-lt"/>
              </a:rPr>
              <a:t> Evan, </a:t>
            </a:r>
            <a:r>
              <a:rPr lang="en-ID" sz="1800" b="0" dirty="0" err="1">
                <a:effectLst/>
                <a:latin typeface="+mj-lt"/>
              </a:rPr>
              <a:t>stakeholdernya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adalah</a:t>
            </a:r>
            <a:r>
              <a:rPr lang="en-ID" sz="1800" b="0" dirty="0">
                <a:effectLst/>
                <a:latin typeface="+mj-lt"/>
              </a:rPr>
              <a:t> Evan </a:t>
            </a:r>
            <a:r>
              <a:rPr lang="en-ID" sz="1800" b="0" dirty="0" err="1">
                <a:effectLst/>
                <a:latin typeface="+mj-lt"/>
              </a:rPr>
              <a:t>selaku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pemilik</a:t>
            </a:r>
            <a:r>
              <a:rPr lang="en-ID" sz="1800" b="0" dirty="0">
                <a:effectLst/>
                <a:latin typeface="+mj-lt"/>
              </a:rPr>
              <a:t> host yang </a:t>
            </a:r>
            <a:r>
              <a:rPr lang="en-ID" sz="1800" b="0" dirty="0" err="1">
                <a:effectLst/>
                <a:latin typeface="+mj-lt"/>
              </a:rPr>
              <a:t>dapat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melakukan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perbaikan</a:t>
            </a:r>
            <a:r>
              <a:rPr lang="en-ID" sz="1800" b="0" dirty="0">
                <a:effectLst/>
                <a:latin typeface="+mj-lt"/>
              </a:rPr>
              <a:t> pada </a:t>
            </a:r>
            <a:r>
              <a:rPr lang="en-ID" sz="1800" b="0" dirty="0" err="1">
                <a:effectLst/>
                <a:latin typeface="+mj-lt"/>
              </a:rPr>
              <a:t>listingnya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dengan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mempertimbangkan</a:t>
            </a:r>
            <a:r>
              <a:rPr lang="en-ID" sz="1800" b="0" dirty="0">
                <a:effectLst/>
                <a:latin typeface="+mj-lt"/>
              </a:rPr>
              <a:t> </a:t>
            </a:r>
            <a:r>
              <a:rPr lang="en-ID" sz="1800" b="0" dirty="0" err="1">
                <a:effectLst/>
                <a:latin typeface="+mj-lt"/>
              </a:rPr>
              <a:t>rekomendasi</a:t>
            </a:r>
            <a:r>
              <a:rPr lang="en-ID" sz="1800" b="0" dirty="0">
                <a:effectLst/>
                <a:latin typeface="+mj-lt"/>
              </a:rPr>
              <a:t> yang </a:t>
            </a:r>
            <a:r>
              <a:rPr lang="en-ID" sz="1800" b="0" dirty="0" err="1">
                <a:effectLst/>
                <a:latin typeface="+mj-lt"/>
              </a:rPr>
              <a:t>diberikan</a:t>
            </a:r>
            <a:r>
              <a:rPr lang="en-ID" sz="1800" b="0" dirty="0">
                <a:effectLst/>
                <a:latin typeface="+mj-lt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ID" sz="1800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9EF8A3-1A93-B365-8D3E-951CFCC9E384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46D889-8815-AF1A-7DDC-02097BF5CD34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12960895-AB75-7441-D7C2-83306CB0383F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082F33B4-FD2E-6C96-2473-043F2FEE26A5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709314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9BDA0-4F9B-F705-04E0-A3EED22F9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293DF-1166-FA0D-F247-64A52756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95999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Data Analysis</a:t>
            </a:r>
            <a:endParaRPr lang="en-ID" sz="66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E1F630-7D1E-D689-D32C-6A0688C0A192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8BE6E6-72DD-3357-FE88-B3DC63351A44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036C1B4E-F949-ED68-2E8A-2D20958E5F8C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7735C65D-00D1-ADBE-233F-479B9F5C5ACE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62259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8F3AB-C2F8-8DF1-77D3-61EFAD102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21553-9567-909A-7B10-50CB9558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95999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Data Analysis Umum</a:t>
            </a:r>
            <a:endParaRPr lang="en-ID" sz="66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C261C9-E240-9AF1-3779-57CFB595F93D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56B89D-7933-66CE-5111-53CD16AB153A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AF7542A5-1995-02C0-1E3A-AED8A0A443A0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F201406C-4954-0993-6C3C-01D089CDFF48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88409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14ADC-F492-2F55-5CD7-3F0B8A74A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CF47A-134F-C04A-FBF0-A1B8D655C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pPr algn="ctr"/>
            <a:r>
              <a:rPr lang="en-US" b="1" dirty="0" err="1"/>
              <a:t>Distribusi</a:t>
            </a:r>
            <a:r>
              <a:rPr lang="en-US" b="1" dirty="0"/>
              <a:t> Data</a:t>
            </a:r>
            <a:endParaRPr lang="en-ID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D40BFA-FB16-FDC9-A0E1-A593E5B98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826896"/>
              </p:ext>
            </p:extLst>
          </p:nvPr>
        </p:nvGraphicFramePr>
        <p:xfrm>
          <a:off x="640348" y="1799736"/>
          <a:ext cx="4815305" cy="3258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2885">
                  <a:extLst>
                    <a:ext uri="{9D8B030D-6E8A-4147-A177-3AD203B41FA5}">
                      <a16:colId xmlns:a16="http://schemas.microsoft.com/office/drawing/2014/main" val="4182638518"/>
                    </a:ext>
                  </a:extLst>
                </a:gridCol>
                <a:gridCol w="2052420">
                  <a:extLst>
                    <a:ext uri="{9D8B030D-6E8A-4147-A177-3AD203B41FA5}">
                      <a16:colId xmlns:a16="http://schemas.microsoft.com/office/drawing/2014/main" val="451893444"/>
                    </a:ext>
                  </a:extLst>
                </a:gridCol>
              </a:tblGrid>
              <a:tr h="40731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Nama Kolom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Distribusi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Data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755189"/>
                  </a:ext>
                </a:extLst>
              </a:tr>
              <a:tr h="4073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ID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Tidak Normal</a:t>
                      </a:r>
                      <a:endParaRPr lang="en-ID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577967"/>
                  </a:ext>
                </a:extLst>
              </a:tr>
              <a:tr h="4073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minimum_nights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Tidak Normal</a:t>
                      </a:r>
                      <a:endParaRPr lang="en-ID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442539"/>
                  </a:ext>
                </a:extLst>
              </a:tr>
              <a:tr h="407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number_of_reviews</a:t>
                      </a:r>
                      <a:endParaRPr lang="en-ID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Tidak Normal</a:t>
                      </a:r>
                      <a:endParaRPr lang="en-ID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451358"/>
                  </a:ext>
                </a:extLst>
              </a:tr>
              <a:tr h="407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reviews_per_month</a:t>
                      </a:r>
                      <a:endParaRPr lang="en-ID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Tidak Normal</a:t>
                      </a:r>
                      <a:endParaRPr lang="en-ID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77299"/>
                  </a:ext>
                </a:extLst>
              </a:tr>
              <a:tr h="407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calculated_host_listings_count</a:t>
                      </a:r>
                      <a:endParaRPr lang="en-ID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Tidak Normal</a:t>
                      </a:r>
                      <a:endParaRPr lang="en-ID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642345"/>
                  </a:ext>
                </a:extLst>
              </a:tr>
              <a:tr h="407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availability_365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Tidak Normal</a:t>
                      </a:r>
                      <a:endParaRPr lang="en-ID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68772"/>
                  </a:ext>
                </a:extLst>
              </a:tr>
              <a:tr h="407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number_of_reviews_ltm</a:t>
                      </a:r>
                      <a:endParaRPr lang="en-ID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Tidak Normal</a:t>
                      </a:r>
                      <a:endParaRPr lang="en-ID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04032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0C101F-1312-4E3A-7986-5802C602F75D}"/>
              </a:ext>
            </a:extLst>
          </p:cNvPr>
          <p:cNvSpPr txBox="1">
            <a:spLocks/>
          </p:cNvSpPr>
          <p:nvPr/>
        </p:nvSpPr>
        <p:spPr>
          <a:xfrm>
            <a:off x="6096000" y="1985294"/>
            <a:ext cx="4815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/>
              <a:t>Insight:</a:t>
            </a:r>
          </a:p>
          <a:p>
            <a:pPr algn="just"/>
            <a:r>
              <a:rPr lang="en-US" sz="1800" dirty="0" err="1"/>
              <a:t>Semua</a:t>
            </a:r>
            <a:r>
              <a:rPr lang="en-US" sz="1800" dirty="0"/>
              <a:t> </a:t>
            </a:r>
            <a:r>
              <a:rPr lang="en-US" sz="1800" dirty="0" err="1"/>
              <a:t>kolom</a:t>
            </a:r>
            <a:r>
              <a:rPr lang="en-US" sz="1800" dirty="0"/>
              <a:t> </a:t>
            </a:r>
            <a:r>
              <a:rPr lang="en-US" sz="1800" dirty="0" err="1"/>
              <a:t>numerik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terdistribusi</a:t>
            </a:r>
            <a:r>
              <a:rPr lang="en-US" sz="1800" dirty="0"/>
              <a:t> normal </a:t>
            </a:r>
            <a:r>
              <a:rPr lang="en-US" sz="1800" dirty="0" err="1"/>
              <a:t>sehingga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analisis</a:t>
            </a:r>
            <a:r>
              <a:rPr lang="en-US" sz="1800" dirty="0"/>
              <a:t> data </a:t>
            </a:r>
            <a:r>
              <a:rPr lang="en-US" sz="1800" dirty="0" err="1"/>
              <a:t>tersebut</a:t>
            </a:r>
            <a:r>
              <a:rPr lang="en-US" sz="1800" dirty="0"/>
              <a:t> measures of central tendency yang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median.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ID" sz="1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A9414A-BD47-5B68-C5AD-2382A3383A88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36D1E5-EDF8-F828-3921-51BE52DEA7E0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1244B8B3-85BE-B3C8-5B82-FB0F8380F718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345494CA-EEC7-8E9C-0399-3CE80DC016D6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175175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7969-23FF-824C-8C83-427254B5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/>
              <a:t>Jumlah</a:t>
            </a:r>
            <a:r>
              <a:rPr lang="en-US" b="1" dirty="0"/>
              <a:t> Reviews per </a:t>
            </a:r>
            <a:r>
              <a:rPr lang="en-US" b="1" dirty="0" err="1"/>
              <a:t>Neighbourhood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63092-61F7-0FB5-3626-D8D2A284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63939"/>
            <a:ext cx="10054847" cy="14021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D" sz="1400" b="1" dirty="0">
                <a:effectLst/>
                <a:latin typeface="+mj-lt"/>
              </a:rPr>
              <a:t>Insight:</a:t>
            </a:r>
          </a:p>
          <a:p>
            <a:pPr>
              <a:lnSpc>
                <a:spcPct val="100000"/>
              </a:lnSpc>
            </a:pPr>
            <a:r>
              <a:rPr lang="en-ID" sz="1400" dirty="0" err="1">
                <a:latin typeface="+mj-lt"/>
              </a:rPr>
              <a:t>J</a:t>
            </a:r>
            <a:r>
              <a:rPr lang="en-ID" sz="1400" b="0" dirty="0" err="1">
                <a:effectLst/>
                <a:latin typeface="+mj-lt"/>
              </a:rPr>
              <a:t>umlah</a:t>
            </a:r>
            <a:r>
              <a:rPr lang="en-ID" sz="1400" b="0" dirty="0">
                <a:effectLst/>
                <a:latin typeface="+mj-lt"/>
              </a:rPr>
              <a:t> review </a:t>
            </a:r>
            <a:r>
              <a:rPr lang="en-ID" sz="1400" b="0" dirty="0" err="1">
                <a:effectLst/>
                <a:latin typeface="+mj-lt"/>
              </a:rPr>
              <a:t>terbanyak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berada</a:t>
            </a:r>
            <a:r>
              <a:rPr lang="en-ID" sz="1400" b="0" dirty="0">
                <a:effectLst/>
                <a:latin typeface="+mj-lt"/>
              </a:rPr>
              <a:t> pada Khlong Toei </a:t>
            </a:r>
            <a:r>
              <a:rPr lang="en-ID" sz="1400" b="0" dirty="0" err="1">
                <a:effectLst/>
                <a:latin typeface="+mj-lt"/>
              </a:rPr>
              <a:t>sebanyak</a:t>
            </a:r>
            <a:r>
              <a:rPr lang="en-ID" sz="1400" b="0" dirty="0">
                <a:effectLst/>
                <a:latin typeface="+mj-lt"/>
              </a:rPr>
              <a:t> 41281 review </a:t>
            </a:r>
            <a:r>
              <a:rPr lang="en-ID" sz="1400" b="0" dirty="0" err="1">
                <a:effectLst/>
                <a:latin typeface="+mj-lt"/>
              </a:rPr>
              <a:t>diikuti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dengan</a:t>
            </a:r>
            <a:r>
              <a:rPr lang="en-ID" sz="1400" b="0" dirty="0">
                <a:effectLst/>
                <a:latin typeface="+mj-lt"/>
              </a:rPr>
              <a:t> Vadhana </a:t>
            </a:r>
            <a:r>
              <a:rPr lang="en-ID" sz="1400" b="0" dirty="0" err="1">
                <a:effectLst/>
                <a:latin typeface="+mj-lt"/>
              </a:rPr>
              <a:t>sebanyak</a:t>
            </a:r>
            <a:r>
              <a:rPr lang="en-ID" sz="1400" b="0" dirty="0">
                <a:effectLst/>
                <a:latin typeface="+mj-lt"/>
              </a:rPr>
              <a:t> 37415 review.</a:t>
            </a:r>
          </a:p>
          <a:p>
            <a:pPr>
              <a:lnSpc>
                <a:spcPct val="100000"/>
              </a:lnSpc>
            </a:pPr>
            <a:r>
              <a:rPr lang="en-ID" sz="1400" b="0" dirty="0" err="1">
                <a:effectLst/>
                <a:latin typeface="+mj-lt"/>
              </a:rPr>
              <a:t>Terlihat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jumlah</a:t>
            </a:r>
            <a:r>
              <a:rPr lang="en-ID" sz="1400" b="0" dirty="0">
                <a:effectLst/>
                <a:latin typeface="+mj-lt"/>
              </a:rPr>
              <a:t> reviews juga </a:t>
            </a:r>
            <a:r>
              <a:rPr lang="en-ID" sz="1400" b="0" dirty="0" err="1">
                <a:effectLst/>
                <a:latin typeface="+mj-lt"/>
              </a:rPr>
              <a:t>semakin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banyak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seiring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dengan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dekatnya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lokasi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ke</a:t>
            </a:r>
            <a:r>
              <a:rPr lang="en-ID" sz="1400" b="0" dirty="0">
                <a:effectLst/>
                <a:latin typeface="+mj-lt"/>
              </a:rPr>
              <a:t> </a:t>
            </a:r>
            <a:r>
              <a:rPr lang="en-ID" sz="1400" b="0" dirty="0" err="1">
                <a:effectLst/>
                <a:latin typeface="+mj-lt"/>
              </a:rPr>
              <a:t>pusat</a:t>
            </a:r>
            <a:r>
              <a:rPr lang="en-ID" sz="1400" b="0" dirty="0">
                <a:effectLst/>
                <a:latin typeface="+mj-lt"/>
              </a:rPr>
              <a:t> Bangkok.</a:t>
            </a:r>
            <a:endParaRPr lang="en-US" sz="14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7E7A57-B1A0-E8B8-6FFB-14855752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149" y="1150881"/>
            <a:ext cx="5017096" cy="2850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1785A2-A693-01AD-485F-A16E933D9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7" y="1003940"/>
            <a:ext cx="5186374" cy="361492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DAE8C4-5921-B768-8A47-DED326C4B0D6}"/>
              </a:ext>
            </a:extLst>
          </p:cNvPr>
          <p:cNvGrpSpPr/>
          <p:nvPr/>
        </p:nvGrpSpPr>
        <p:grpSpPr>
          <a:xfrm>
            <a:off x="0" y="6095999"/>
            <a:ext cx="12192000" cy="762001"/>
            <a:chOff x="0" y="6095999"/>
            <a:chExt cx="12192000" cy="762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B2E23E-7CA9-8E7C-7F7F-66C5417F5E02}"/>
                </a:ext>
              </a:extLst>
            </p:cNvPr>
            <p:cNvSpPr/>
            <p:nvPr/>
          </p:nvSpPr>
          <p:spPr>
            <a:xfrm>
              <a:off x="0" y="6095999"/>
              <a:ext cx="12192000" cy="762001"/>
            </a:xfrm>
            <a:prstGeom prst="rect">
              <a:avLst/>
            </a:prstGeom>
            <a:solidFill>
              <a:srgbClr val="FFC4C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C7BCA071-FF5E-3036-8DC2-0E018C779475}"/>
                </a:ext>
              </a:extLst>
            </p:cNvPr>
            <p:cNvSpPr/>
            <p:nvPr/>
          </p:nvSpPr>
          <p:spPr>
            <a:xfrm>
              <a:off x="0" y="6258560"/>
              <a:ext cx="12192000" cy="599440"/>
            </a:xfrm>
            <a:prstGeom prst="trapezoid">
              <a:avLst/>
            </a:prstGeom>
            <a:solidFill>
              <a:srgbClr val="FF79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AEEE4448-7F74-213D-1627-E822789A81A5}"/>
                </a:ext>
              </a:extLst>
            </p:cNvPr>
            <p:cNvSpPr/>
            <p:nvPr/>
          </p:nvSpPr>
          <p:spPr>
            <a:xfrm>
              <a:off x="0" y="6624320"/>
              <a:ext cx="12192000" cy="233680"/>
            </a:xfrm>
            <a:prstGeom prst="trapezoid">
              <a:avLst/>
            </a:prstGeom>
            <a:solidFill>
              <a:srgbClr val="FFC4C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1020176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Words>2182</Words>
  <Application>Microsoft Office PowerPoint</Application>
  <PresentationFormat>Widescreen</PresentationFormat>
  <Paragraphs>138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Office Theme</vt:lpstr>
      <vt:lpstr>Optimalisasi Listing Airbnb Bangkok: Identifikasi Faktor Popularitas &amp; Studi Kasus Evan</vt:lpstr>
      <vt:lpstr>Pendahuluan</vt:lpstr>
      <vt:lpstr>Latar Belakang</vt:lpstr>
      <vt:lpstr>Rumusan Masalah &amp; Tujuan Analisa</vt:lpstr>
      <vt:lpstr>Stakeholder </vt:lpstr>
      <vt:lpstr>Data Analysis</vt:lpstr>
      <vt:lpstr>Data Analysis Umum</vt:lpstr>
      <vt:lpstr>Distribusi Data</vt:lpstr>
      <vt:lpstr>Jumlah Reviews per Neighbourhood</vt:lpstr>
      <vt:lpstr>Top 10 Neighbourhood by Jumlah Review</vt:lpstr>
      <vt:lpstr>Top 10 Neighbourhood by Jumlah Review</vt:lpstr>
      <vt:lpstr>Top 10 Host by Jumlah Review</vt:lpstr>
      <vt:lpstr>Top 10 Host by Jumlah Review</vt:lpstr>
      <vt:lpstr>Perbandingan Jumlah Listing Reviewed dan No Reviews</vt:lpstr>
      <vt:lpstr>Data Analysis Spesifik Untuk Evan dengan Host ID 1927968</vt:lpstr>
      <vt:lpstr>Listing Milik Evan (1927968)</vt:lpstr>
      <vt:lpstr>Listing Milik Evan dengan Kategori Kurang Peminat pada Neighbourhood Bang Khai</vt:lpstr>
      <vt:lpstr>Listing Milik Evan dengan Kategori Kurang Peminat pada Neighbourhood Bang Khai</vt:lpstr>
      <vt:lpstr>Listing Milik Evan dengan Kategori Kurang Peminat pada Neighbourhood Bang Na</vt:lpstr>
      <vt:lpstr>Listing Milik Evan dengan Kategori Kurang Peminat pada Neighbourhood Bang Na</vt:lpstr>
      <vt:lpstr>Kesimpulan</vt:lpstr>
      <vt:lpstr>Kesimpulan</vt:lpstr>
      <vt:lpstr>Saran</vt:lpstr>
      <vt:lpstr>Saran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ACER NITRO</dc:creator>
  <cp:lastModifiedBy>ACER NITRO</cp:lastModifiedBy>
  <cp:revision>8</cp:revision>
  <dcterms:created xsi:type="dcterms:W3CDTF">2025-04-09T12:08:19Z</dcterms:created>
  <dcterms:modified xsi:type="dcterms:W3CDTF">2025-04-09T16:03:08Z</dcterms:modified>
</cp:coreProperties>
</file>